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 id="2147483778" r:id="rId3"/>
  </p:sldMasterIdLst>
  <p:notesMasterIdLst>
    <p:notesMasterId r:id="rId95"/>
  </p:notesMasterIdLst>
  <p:handoutMasterIdLst>
    <p:handoutMasterId r:id="rId96"/>
  </p:handoutMasterIdLst>
  <p:sldIdLst>
    <p:sldId id="266" r:id="rId4"/>
    <p:sldId id="267" r:id="rId5"/>
    <p:sldId id="448" r:id="rId6"/>
    <p:sldId id="386" r:id="rId7"/>
    <p:sldId id="346" r:id="rId8"/>
    <p:sldId id="352" r:id="rId9"/>
    <p:sldId id="350" r:id="rId10"/>
    <p:sldId id="353" r:id="rId11"/>
    <p:sldId id="347" r:id="rId12"/>
    <p:sldId id="354" r:id="rId13"/>
    <p:sldId id="348" r:id="rId14"/>
    <p:sldId id="355" r:id="rId15"/>
    <p:sldId id="357" r:id="rId16"/>
    <p:sldId id="276" r:id="rId17"/>
    <p:sldId id="356" r:id="rId18"/>
    <p:sldId id="503" r:id="rId19"/>
    <p:sldId id="498" r:id="rId20"/>
    <p:sldId id="496" r:id="rId21"/>
    <p:sldId id="467" r:id="rId22"/>
    <p:sldId id="468" r:id="rId23"/>
    <p:sldId id="469" r:id="rId24"/>
    <p:sldId id="500" r:id="rId25"/>
    <p:sldId id="470" r:id="rId26"/>
    <p:sldId id="472" r:id="rId27"/>
    <p:sldId id="473" r:id="rId28"/>
    <p:sldId id="471" r:id="rId29"/>
    <p:sldId id="502" r:id="rId30"/>
    <p:sldId id="445" r:id="rId31"/>
    <p:sldId id="381" r:id="rId32"/>
    <p:sldId id="413" r:id="rId33"/>
    <p:sldId id="417" r:id="rId34"/>
    <p:sldId id="414" r:id="rId35"/>
    <p:sldId id="447" r:id="rId36"/>
    <p:sldId id="418" r:id="rId37"/>
    <p:sldId id="419" r:id="rId38"/>
    <p:sldId id="415" r:id="rId39"/>
    <p:sldId id="420" r:id="rId40"/>
    <p:sldId id="295" r:id="rId41"/>
    <p:sldId id="455" r:id="rId42"/>
    <p:sldId id="456" r:id="rId43"/>
    <p:sldId id="457" r:id="rId44"/>
    <p:sldId id="383" r:id="rId45"/>
    <p:sldId id="291" r:id="rId46"/>
    <p:sldId id="474" r:id="rId47"/>
    <p:sldId id="501" r:id="rId48"/>
    <p:sldId id="288" r:id="rId49"/>
    <p:sldId id="505" r:id="rId50"/>
    <p:sldId id="475" r:id="rId51"/>
    <p:sldId id="281" r:id="rId52"/>
    <p:sldId id="279" r:id="rId53"/>
    <p:sldId id="403" r:id="rId54"/>
    <p:sldId id="499" r:id="rId55"/>
    <p:sldId id="370" r:id="rId56"/>
    <p:sldId id="394" r:id="rId57"/>
    <p:sldId id="397" r:id="rId58"/>
    <p:sldId id="398" r:id="rId59"/>
    <p:sldId id="399" r:id="rId60"/>
    <p:sldId id="400" r:id="rId61"/>
    <p:sldId id="401" r:id="rId62"/>
    <p:sldId id="402" r:id="rId63"/>
    <p:sldId id="476" r:id="rId64"/>
    <p:sldId id="477" r:id="rId65"/>
    <p:sldId id="301" r:id="rId66"/>
    <p:sldId id="314" r:id="rId67"/>
    <p:sldId id="315" r:id="rId68"/>
    <p:sldId id="316" r:id="rId69"/>
    <p:sldId id="317" r:id="rId70"/>
    <p:sldId id="319" r:id="rId71"/>
    <p:sldId id="309" r:id="rId72"/>
    <p:sldId id="392" r:id="rId73"/>
    <p:sldId id="310" r:id="rId74"/>
    <p:sldId id="320" r:id="rId75"/>
    <p:sldId id="393" r:id="rId76"/>
    <p:sldId id="323" r:id="rId77"/>
    <p:sldId id="325" r:id="rId78"/>
    <p:sldId id="282" r:id="rId79"/>
    <p:sldId id="385" r:id="rId80"/>
    <p:sldId id="421" r:id="rId81"/>
    <p:sldId id="440" r:id="rId82"/>
    <p:sldId id="441" r:id="rId83"/>
    <p:sldId id="458" r:id="rId84"/>
    <p:sldId id="284" r:id="rId85"/>
    <p:sldId id="328" r:id="rId86"/>
    <p:sldId id="329" r:id="rId87"/>
    <p:sldId id="444" r:id="rId88"/>
    <p:sldId id="333" r:id="rId89"/>
    <p:sldId id="423" r:id="rId90"/>
    <p:sldId id="330" r:id="rId91"/>
    <p:sldId id="283" r:id="rId92"/>
    <p:sldId id="280" r:id="rId93"/>
    <p:sldId id="287" r:id="rId9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23C"/>
    <a:srgbClr val="009051"/>
    <a:srgbClr val="00BAFF"/>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1" autoAdjust="0"/>
    <p:restoredTop sz="50000" autoAdjust="0"/>
  </p:normalViewPr>
  <p:slideViewPr>
    <p:cSldViewPr snapToGrid="0" snapToObjects="1">
      <p:cViewPr varScale="1">
        <p:scale>
          <a:sx n="70" d="100"/>
          <a:sy n="70" d="100"/>
        </p:scale>
        <p:origin x="-3032" y="-96"/>
      </p:cViewPr>
      <p:guideLst>
        <p:guide orient="horz" pos="16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notesMaster" Target="notesMasters/notesMaster1.xml"/><Relationship Id="rId96" Type="http://schemas.openxmlformats.org/officeDocument/2006/relationships/handoutMaster" Target="handoutMasters/handout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00" Type="http://schemas.openxmlformats.org/officeDocument/2006/relationships/theme" Target="theme/theme1.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B6E0F-1DB3-5A43-B8F9-5E1E696749DF}" type="datetimeFigureOut">
              <a:t>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C211-ACBD-CB48-B939-364088D2CD6D}" type="datetimeFigureOut">
              <a:t>3/1/17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a:t>
            </a:fld>
            <a:endParaRPr lang="uk-UA"/>
          </a:p>
        </p:txBody>
      </p:sp>
    </p:spTree>
    <p:extLst>
      <p:ext uri="{BB962C8B-B14F-4D97-AF65-F5344CB8AC3E}">
        <p14:creationId xmlns:p14="http://schemas.microsoft.com/office/powerpoint/2010/main" val="188466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27</a:t>
            </a:fld>
            <a:endParaRPr lang="uk-UA"/>
          </a:p>
        </p:txBody>
      </p:sp>
    </p:spTree>
    <p:extLst>
      <p:ext uri="{BB962C8B-B14F-4D97-AF65-F5344CB8AC3E}">
        <p14:creationId xmlns:p14="http://schemas.microsoft.com/office/powerpoint/2010/main" val="134360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800" kern="1200" dirty="0" smtClean="0">
                <a:solidFill>
                  <a:schemeClr val="tx1"/>
                </a:solidFill>
                <a:effectLst/>
                <a:latin typeface="+mn-lt"/>
                <a:ea typeface="+mn-ea"/>
                <a:cs typeface="+mn-cs"/>
              </a:rPr>
              <a:t>Our</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attack</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model</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is</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that</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the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attacker</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can</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use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zero-permission</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Android</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app</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to</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perform</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the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attack.</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Therefore,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we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need</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to</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find</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cache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flush</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interface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that</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we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can</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use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without</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any</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privileges.</a:t>
            </a:r>
            <a:endParaRPr lang="zh-CN" altLang="en-US" sz="1800" kern="1200" dirty="0" smtClean="0">
              <a:solidFill>
                <a:schemeClr val="tx1"/>
              </a:solidFill>
              <a:effectLst/>
              <a:latin typeface="+mn-lt"/>
              <a:ea typeface="+mn-ea"/>
              <a:cs typeface="+mn-cs"/>
            </a:endParaRPr>
          </a:p>
          <a:p>
            <a:r>
              <a:rPr lang="en-US" sz="1800" kern="1200" dirty="0" err="1" smtClean="0">
                <a:solidFill>
                  <a:schemeClr val="tx1"/>
                </a:solidFill>
                <a:effectLst/>
                <a:latin typeface="+mn-lt"/>
                <a:ea typeface="+mn-ea"/>
                <a:cs typeface="+mn-cs"/>
              </a:rPr>
              <a:t>Clearcache</a:t>
            </a:r>
            <a:r>
              <a:rPr lang="en-US" sz="1800" kern="1200" dirty="0" smtClean="0">
                <a:solidFill>
                  <a:schemeClr val="tx1"/>
                </a:solidFill>
                <a:effectLst/>
                <a:latin typeface="+mn-lt"/>
                <a:ea typeface="+mn-ea"/>
                <a:cs typeface="+mn-cs"/>
              </a:rPr>
              <a:t> is a system call that is accessible by unprivileged Android</a:t>
            </a:r>
          </a:p>
          <a:p>
            <a:r>
              <a:rPr lang="en-US" sz="1800" kern="1200" dirty="0" smtClean="0">
                <a:solidFill>
                  <a:schemeClr val="tx1"/>
                </a:solidFill>
                <a:effectLst/>
                <a:latin typeface="+mn-lt"/>
                <a:ea typeface="+mn-ea"/>
                <a:cs typeface="+mn-cs"/>
              </a:rPr>
              <a:t>apps. ARM does not maintain cache coherence between data cache and</a:t>
            </a:r>
          </a:p>
          <a:p>
            <a:r>
              <a:rPr lang="en-US" sz="1800" kern="1200" dirty="0" smtClean="0">
                <a:solidFill>
                  <a:schemeClr val="tx1"/>
                </a:solidFill>
                <a:effectLst/>
                <a:latin typeface="+mn-lt"/>
                <a:ea typeface="+mn-ea"/>
                <a:cs typeface="+mn-cs"/>
              </a:rPr>
              <a:t>instruction cache. To run self-modifying code, the application itself must use </a:t>
            </a:r>
            <a:r>
              <a:rPr lang="en-US" sz="1800" kern="1200" dirty="0" err="1" smtClean="0">
                <a:solidFill>
                  <a:schemeClr val="tx1"/>
                </a:solidFill>
                <a:effectLst/>
                <a:latin typeface="+mn-lt"/>
                <a:ea typeface="+mn-ea"/>
                <a:cs typeface="+mn-cs"/>
              </a:rPr>
              <a:t>clearcache</a:t>
            </a:r>
            <a:r>
              <a:rPr lang="en-US" sz="1800" kern="1200" dirty="0" smtClean="0">
                <a:solidFill>
                  <a:schemeClr val="tx1"/>
                </a:solidFill>
                <a:effectLst/>
                <a:latin typeface="+mn-lt"/>
                <a:ea typeface="+mn-ea"/>
                <a:cs typeface="+mn-cs"/>
              </a:rPr>
              <a:t> system call to clear the staled code from the instruction cache after the code has been modified on the data side. Therefore, </a:t>
            </a:r>
            <a:r>
              <a:rPr lang="en-US" sz="1800" kern="1200" dirty="0" err="1" smtClean="0">
                <a:solidFill>
                  <a:schemeClr val="tx1"/>
                </a:solidFill>
                <a:effectLst/>
                <a:latin typeface="+mn-lt"/>
                <a:ea typeface="+mn-ea"/>
                <a:cs typeface="+mn-cs"/>
              </a:rPr>
              <a:t>clearcache</a:t>
            </a:r>
            <a:r>
              <a:rPr lang="en-US" sz="1800" kern="1200" dirty="0" smtClean="0">
                <a:solidFill>
                  <a:schemeClr val="tx1"/>
                </a:solidFill>
                <a:effectLst/>
                <a:latin typeface="+mn-lt"/>
                <a:ea typeface="+mn-ea"/>
                <a:cs typeface="+mn-cs"/>
              </a:rPr>
              <a:t> is designed to flush only the instruction cache. However, ARM specification does not specify how this system call is implemented. That is, whether flushing L1 instruction cache will also flush the shared L2 cache</a:t>
            </a:r>
            <a:r>
              <a:rPr lang="en-US" altLang="zh-CN" sz="1800" kern="1200" dirty="0" smtClean="0">
                <a:solidFill>
                  <a:schemeClr val="tx1"/>
                </a:solidFill>
                <a:effectLst/>
                <a:latin typeface="+mn-lt"/>
                <a:ea typeface="+mn-ea"/>
                <a:cs typeface="+mn-cs"/>
              </a:rPr>
              <a:t>,</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which</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is</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a</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requirement</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for</a:t>
            </a:r>
            <a:r>
              <a:rPr lang="zh-CN" altLang="en-US" sz="18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our</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attack</a:t>
            </a:r>
            <a:r>
              <a:rPr lang="en-US" sz="1800" kern="1200" baseline="0" dirty="0" smtClean="0">
                <a:solidFill>
                  <a:srgbClr val="FF0000"/>
                </a:solidFill>
                <a:effectLst/>
                <a:latin typeface="+mn-lt"/>
                <a:ea typeface="+mn-ea"/>
                <a:cs typeface="+mn-cs"/>
              </a:rPr>
              <a:t>. </a:t>
            </a:r>
            <a:r>
              <a:rPr lang="en-US" sz="1800" kern="1200" dirty="0" smtClean="0">
                <a:solidFill>
                  <a:schemeClr val="tx1"/>
                </a:solidFill>
                <a:effectLst/>
                <a:latin typeface="+mn-lt"/>
                <a:ea typeface="+mn-ea"/>
                <a:cs typeface="+mn-cs"/>
              </a:rPr>
              <a:t>Therefore, we need to design novel methods to empirically determine </a:t>
            </a:r>
            <a:r>
              <a:rPr lang="en-US" altLang="zh-CN" sz="1800" kern="1200" baseline="0" dirty="0" smtClean="0">
                <a:solidFill>
                  <a:schemeClr val="tx1"/>
                </a:solidFill>
                <a:effectLst/>
                <a:latin typeface="+mn-lt"/>
                <a:ea typeface="+mn-ea"/>
                <a:cs typeface="+mn-cs"/>
              </a:rPr>
              <a:t>the</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effect</a:t>
            </a:r>
            <a:r>
              <a:rPr lang="zh-CN" altLang="en-US" sz="1800" kern="1200" baseline="0" dirty="0" smtClean="0">
                <a:solidFill>
                  <a:schemeClr val="tx1"/>
                </a:solidFill>
                <a:effectLst/>
                <a:latin typeface="+mn-lt"/>
                <a:ea typeface="+mn-ea"/>
                <a:cs typeface="+mn-cs"/>
              </a:rPr>
              <a:t> </a:t>
            </a:r>
            <a:r>
              <a:rPr lang="en-US" altLang="zh-CN" sz="1800" kern="1200" baseline="0" dirty="0" smtClean="0">
                <a:solidFill>
                  <a:schemeClr val="tx1"/>
                </a:solidFill>
                <a:effectLst/>
                <a:latin typeface="+mn-lt"/>
                <a:ea typeface="+mn-ea"/>
                <a:cs typeface="+mn-cs"/>
              </a:rPr>
              <a:t>of</a:t>
            </a:r>
            <a:r>
              <a:rPr lang="zh-CN" altLang="en-US" sz="1800" kern="1200" baseline="0" dirty="0" smtClean="0">
                <a:solidFill>
                  <a:schemeClr val="tx1"/>
                </a:solidFill>
                <a:effectLst/>
                <a:latin typeface="+mn-lt"/>
                <a:ea typeface="+mn-ea"/>
                <a:cs typeface="+mn-cs"/>
              </a:rPr>
              <a:t> </a:t>
            </a:r>
            <a:r>
              <a:rPr lang="en-US" altLang="zh-CN" sz="1800" kern="1200" baseline="0" dirty="0" err="1" smtClean="0">
                <a:solidFill>
                  <a:schemeClr val="tx1"/>
                </a:solidFill>
                <a:effectLst/>
                <a:latin typeface="+mn-lt"/>
                <a:ea typeface="+mn-ea"/>
                <a:cs typeface="+mn-cs"/>
              </a:rPr>
              <a:t>clearcache</a:t>
            </a:r>
            <a:r>
              <a:rPr lang="en-US" altLang="zh-CN" sz="1800" kern="1200" baseline="0" dirty="0" smtClean="0">
                <a:solidFill>
                  <a:schemeClr val="tx1"/>
                </a:solidFill>
                <a:effectLst/>
                <a:latin typeface="+mn-lt"/>
                <a:ea typeface="+mn-ea"/>
                <a:cs typeface="+mn-cs"/>
              </a:rPr>
              <a:t>.</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04D311-73F7-5D42-B843-E8305C73070F}" type="slidenum">
              <a:rPr lang="uk-UA" smtClean="0"/>
              <a:t>28</a:t>
            </a:fld>
            <a:endParaRPr lang="uk-UA"/>
          </a:p>
        </p:txBody>
      </p:sp>
    </p:spTree>
    <p:extLst>
      <p:ext uri="{BB962C8B-B14F-4D97-AF65-F5344CB8AC3E}">
        <p14:creationId xmlns:p14="http://schemas.microsoft.com/office/powerpoint/2010/main" val="44634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45</a:t>
            </a:fld>
            <a:endParaRPr lang="uk-UA"/>
          </a:p>
        </p:txBody>
      </p:sp>
    </p:spTree>
    <p:extLst>
      <p:ext uri="{BB962C8B-B14F-4D97-AF65-F5344CB8AC3E}">
        <p14:creationId xmlns:p14="http://schemas.microsoft.com/office/powerpoint/2010/main" val="91525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demonstrate our attacks on S6. As they , we anticipate </a:t>
            </a:r>
            <a:r>
              <a:rPr lang="is-IS" dirty="0" smtClean="0"/>
              <a:t>…</a:t>
            </a:r>
          </a:p>
          <a:p>
            <a:endParaRPr lang="en-US" dirty="0" smtClean="0"/>
          </a:p>
          <a:p>
            <a:r>
              <a:rPr lang="en-US" dirty="0" smtClean="0"/>
              <a:t>Actually</a:t>
            </a:r>
            <a:r>
              <a:rPr lang="en-US" baseline="0" dirty="0" smtClean="0"/>
              <a:t>, this is a general method to determine whether a processor is vulnerable to F-R attacks.</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48</a:t>
            </a:fld>
            <a:endParaRPr lang="uk-UA"/>
          </a:p>
        </p:txBody>
      </p:sp>
    </p:spTree>
    <p:extLst>
      <p:ext uri="{BB962C8B-B14F-4D97-AF65-F5344CB8AC3E}">
        <p14:creationId xmlns:p14="http://schemas.microsoft.com/office/powerpoint/2010/main" val="179551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78</a:t>
            </a:fld>
            <a:endParaRPr lang="uk-UA"/>
          </a:p>
        </p:txBody>
      </p:sp>
    </p:spTree>
    <p:extLst>
      <p:ext uri="{BB962C8B-B14F-4D97-AF65-F5344CB8AC3E}">
        <p14:creationId xmlns:p14="http://schemas.microsoft.com/office/powerpoint/2010/main" val="862922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79</a:t>
            </a:fld>
            <a:endParaRPr lang="uk-UA"/>
          </a:p>
        </p:txBody>
      </p:sp>
    </p:spTree>
    <p:extLst>
      <p:ext uri="{BB962C8B-B14F-4D97-AF65-F5344CB8AC3E}">
        <p14:creationId xmlns:p14="http://schemas.microsoft.com/office/powerpoint/2010/main" val="81948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80</a:t>
            </a:fld>
            <a:endParaRPr lang="uk-UA"/>
          </a:p>
        </p:txBody>
      </p:sp>
    </p:spTree>
    <p:extLst>
      <p:ext uri="{BB962C8B-B14F-4D97-AF65-F5344CB8AC3E}">
        <p14:creationId xmlns:p14="http://schemas.microsoft.com/office/powerpoint/2010/main" val="183534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81</a:t>
            </a:fld>
            <a:endParaRPr lang="uk-UA"/>
          </a:p>
        </p:txBody>
      </p:sp>
    </p:spTree>
    <p:extLst>
      <p:ext uri="{BB962C8B-B14F-4D97-AF65-F5344CB8AC3E}">
        <p14:creationId xmlns:p14="http://schemas.microsoft.com/office/powerpoint/2010/main" val="1692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line</a:t>
            </a:r>
            <a:r>
              <a:rPr lang="zh-CN" altLang="en-US" baseline="0" dirty="0" smtClean="0"/>
              <a:t> </a:t>
            </a:r>
            <a:r>
              <a:rPr lang="en-US" altLang="zh-CN" baseline="0" dirty="0" smtClean="0"/>
              <a:t>chart</a:t>
            </a:r>
            <a:endParaRPr lang="zh-CN" altLang="en-US" baseline="0" dirty="0" smtClean="0"/>
          </a:p>
          <a:p>
            <a:r>
              <a:rPr lang="en-US" altLang="zh-CN" baseline="0" dirty="0" smtClean="0"/>
              <a:t>low</a:t>
            </a:r>
            <a:r>
              <a:rPr lang="zh-CN" altLang="en-US" baseline="0" dirty="0" smtClean="0"/>
              <a:t> </a:t>
            </a:r>
            <a:r>
              <a:rPr lang="en-US" altLang="zh-CN" baseline="0" dirty="0" smtClean="0"/>
              <a:t>reading</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84</a:t>
            </a:fld>
            <a:endParaRPr lang="uk-UA"/>
          </a:p>
        </p:txBody>
      </p:sp>
    </p:spTree>
    <p:extLst>
      <p:ext uri="{BB962C8B-B14F-4D97-AF65-F5344CB8AC3E}">
        <p14:creationId xmlns:p14="http://schemas.microsoft.com/office/powerpoint/2010/main" val="52468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2</a:t>
            </a:fld>
            <a:endParaRPr lang="uk-UA"/>
          </a:p>
        </p:txBody>
      </p:sp>
    </p:spTree>
    <p:extLst>
      <p:ext uri="{BB962C8B-B14F-4D97-AF65-F5344CB8AC3E}">
        <p14:creationId xmlns:p14="http://schemas.microsoft.com/office/powerpoint/2010/main" val="177205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3</a:t>
            </a:fld>
            <a:endParaRPr lang="uk-UA"/>
          </a:p>
        </p:txBody>
      </p:sp>
    </p:spTree>
    <p:extLst>
      <p:ext uri="{BB962C8B-B14F-4D97-AF65-F5344CB8AC3E}">
        <p14:creationId xmlns:p14="http://schemas.microsoft.com/office/powerpoint/2010/main" val="69977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FLUSH: A flushes a chunk locating in a shared memory page using </a:t>
            </a:r>
            <a:r>
              <a:rPr lang="en-US" dirty="0" err="1" smtClean="0"/>
              <a:t>clflush</a:t>
            </a:r>
            <a:r>
              <a:rPr lang="en-US" dirty="0" smtClean="0"/>
              <a:t>, and it contains specific instructions.</a:t>
            </a:r>
            <a:endParaRPr lang="zh-CN" altLang="en-US" dirty="0" smtClean="0"/>
          </a:p>
          <a:p>
            <a:r>
              <a:rPr lang="en-US" dirty="0" smtClean="0"/>
              <a:t>IDLE: A waits for a pre-determined interval while B is accessing the last level cache on another CPU core.</a:t>
            </a:r>
            <a:endParaRPr lang="zh-CN" altLang="en-US" dirty="0" smtClean="0"/>
          </a:p>
          <a:p>
            <a:r>
              <a:rPr lang="en-US" dirty="0" smtClean="0"/>
              <a:t>RELOAD: A measures the time of reloading the same chunk into the cache.</a:t>
            </a:r>
            <a:endParaRPr lang="zh-CN" altLang="en-US" dirty="0" smtClean="0"/>
          </a:p>
          <a:p>
            <a:endParaRPr lang="zh-CN" altLang="en-US" dirty="0" smtClean="0"/>
          </a:p>
          <a:p>
            <a:r>
              <a:rPr lang="en-US" dirty="0" smtClean="0"/>
              <a:t>If the time is shorter, it means that these instructions has been already in the cache. In other words, B has executed these instructions.  </a:t>
            </a:r>
          </a:p>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12</a:t>
            </a:fld>
            <a:endParaRPr lang="uk-UA"/>
          </a:p>
        </p:txBody>
      </p:sp>
    </p:spTree>
    <p:extLst>
      <p:ext uri="{BB962C8B-B14F-4D97-AF65-F5344CB8AC3E}">
        <p14:creationId xmlns:p14="http://schemas.microsoft.com/office/powerpoint/2010/main" val="107889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LLC is L2 on ARM</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15</a:t>
            </a:fld>
            <a:endParaRPr lang="uk-UA"/>
          </a:p>
        </p:txBody>
      </p:sp>
    </p:spTree>
    <p:extLst>
      <p:ext uri="{BB962C8B-B14F-4D97-AF65-F5344CB8AC3E}">
        <p14:creationId xmlns:p14="http://schemas.microsoft.com/office/powerpoint/2010/main" val="131650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16</a:t>
            </a:fld>
            <a:endParaRPr lang="uk-UA"/>
          </a:p>
        </p:txBody>
      </p:sp>
    </p:spTree>
    <p:extLst>
      <p:ext uri="{BB962C8B-B14F-4D97-AF65-F5344CB8AC3E}">
        <p14:creationId xmlns:p14="http://schemas.microsoft.com/office/powerpoint/2010/main" val="142681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17</a:t>
            </a:fld>
            <a:endParaRPr lang="uk-UA"/>
          </a:p>
        </p:txBody>
      </p:sp>
    </p:spTree>
    <p:extLst>
      <p:ext uri="{BB962C8B-B14F-4D97-AF65-F5344CB8AC3E}">
        <p14:creationId xmlns:p14="http://schemas.microsoft.com/office/powerpoint/2010/main" val="39527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18</a:t>
            </a:fld>
            <a:endParaRPr lang="uk-UA"/>
          </a:p>
        </p:txBody>
      </p:sp>
    </p:spTree>
    <p:extLst>
      <p:ext uri="{BB962C8B-B14F-4D97-AF65-F5344CB8AC3E}">
        <p14:creationId xmlns:p14="http://schemas.microsoft.com/office/powerpoint/2010/main" val="123903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uk-UA" smtClean="0"/>
              <a:t>22</a:t>
            </a:fld>
            <a:endParaRPr lang="uk-UA"/>
          </a:p>
        </p:txBody>
      </p:sp>
    </p:spTree>
    <p:extLst>
      <p:ext uri="{BB962C8B-B14F-4D97-AF65-F5344CB8AC3E}">
        <p14:creationId xmlns:p14="http://schemas.microsoft.com/office/powerpoint/2010/main" val="71184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893D-9CB3-1B43-85EC-BE827DAB7236}"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212201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5"/>
            <a:ext cx="5829300" cy="1022350"/>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79641"/>
            <a:ext cx="5829300" cy="112553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0893D-9CB3-1B43-85EC-BE827DAB7236}"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219406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00153"/>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200153"/>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0893D-9CB3-1B43-85EC-BE827DAB7236}"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378553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1150938"/>
            <a:ext cx="3030141" cy="4810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1" y="1631953"/>
            <a:ext cx="303014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150938"/>
            <a:ext cx="3031331" cy="4810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953"/>
            <a:ext cx="303133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0893D-9CB3-1B43-85EC-BE827DAB7236}" type="datetimeFigureOut">
              <a:rPr lang="en-US" smtClean="0"/>
              <a:t>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2908244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0893D-9CB3-1B43-85EC-BE827DAB7236}" type="datetimeFigureOut">
              <a:rPr lang="en-US" smtClean="0"/>
              <a:t>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420449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0893D-9CB3-1B43-85EC-BE827DAB7236}" type="datetimeFigureOut">
              <a:rPr lang="en-US" smtClean="0"/>
              <a:t>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422736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91"/>
            <a:ext cx="2256235" cy="871537"/>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8" y="204791"/>
            <a:ext cx="3833813" cy="43894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076325"/>
            <a:ext cx="2256235" cy="3517900"/>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893D-9CB3-1B43-85EC-BE827DAB7236}"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6839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450"/>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460375"/>
            <a:ext cx="41148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344216" y="4025900"/>
            <a:ext cx="4114800" cy="603250"/>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0893D-9CB3-1B43-85EC-BE827DAB7236}" type="datetimeFigureOut">
              <a:rPr lang="en-US" smtClean="0"/>
              <a:t>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156553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893D-9CB3-1B43-85EC-BE827DAB7236}"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4086495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375"/>
            <a:ext cx="154305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6375"/>
            <a:ext cx="451485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0893D-9CB3-1B43-85EC-BE827DAB7236}"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117877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560197" y="1372791"/>
            <a:ext cx="6172200" cy="3394472"/>
          </a:xfrm>
          <a:prstGeom prst="rect">
            <a:avLst/>
          </a:prstGeom>
          <a:ln>
            <a:solidFill>
              <a:srgbClr val="FFFFFF"/>
            </a:solidFill>
          </a:ln>
        </p:spPr>
        <p:txBody>
          <a:bodyPr/>
          <a:lstStyle>
            <a:lvl1pPr>
              <a:defRPr>
                <a:solidFill>
                  <a:srgbClr val="BB0000"/>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3236544" y="789715"/>
            <a:ext cx="3482116" cy="477089"/>
          </a:xfrm>
          <a:prstGeom prst="rect">
            <a:avLst/>
          </a:prstGeom>
          <a:ln>
            <a:solidFill>
              <a:schemeClr val="bg1"/>
            </a:solidFill>
          </a:ln>
        </p:spPr>
        <p:txBody>
          <a:bodyPr/>
          <a:lstStyle>
            <a:lvl1pPr algn="r">
              <a:lnSpc>
                <a:spcPts val="1230"/>
              </a:lnSpc>
              <a:spcBef>
                <a:spcPts val="0"/>
              </a:spcBef>
              <a:defRPr sz="1200" b="1" baseline="0">
                <a:solidFill>
                  <a:schemeClr val="tx1">
                    <a:lumMod val="65000"/>
                    <a:lumOff val="35000"/>
                  </a:schemeClr>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488819" y="1300894"/>
            <a:ext cx="5395515" cy="3313013"/>
          </a:xfrm>
          <a:prstGeom prst="rect">
            <a:avLst/>
          </a:prstGeom>
          <a:ln>
            <a:solidFill>
              <a:srgbClr val="FFFFFF"/>
            </a:solidFill>
          </a:ln>
        </p:spPr>
        <p:txBody>
          <a:bodyPr/>
          <a:lstStyle>
            <a:lvl1pPr algn="l">
              <a:lnSpc>
                <a:spcPts val="6300"/>
              </a:lnSpc>
              <a:spcBef>
                <a:spcPts val="0"/>
              </a:spcBef>
              <a:defRPr sz="6000" b="1" baseline="0">
                <a:solidFill>
                  <a:srgbClr val="BB0000"/>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BIG WORD BIG PHRASE</a:t>
            </a:r>
            <a:br>
              <a:rPr lang="en-US" dirty="0" smtClean="0"/>
            </a:br>
            <a:r>
              <a:rPr lang="en-US" dirty="0" smtClean="0"/>
              <a:t>SLIDE</a:t>
            </a:r>
            <a:endParaRPr lang="en-US" dirty="0"/>
          </a:p>
        </p:txBody>
      </p:sp>
      <p:sp>
        <p:nvSpPr>
          <p:cNvPr id="11"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682628"/>
            <a:ext cx="6858000" cy="4460875"/>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BB0000"/>
              </a:solidFill>
            </a:endParaRPr>
          </a:p>
        </p:txBody>
      </p:sp>
      <p:sp>
        <p:nvSpPr>
          <p:cNvPr id="8" name="Content Placeholder 2"/>
          <p:cNvSpPr>
            <a:spLocks noGrp="1"/>
          </p:cNvSpPr>
          <p:nvPr>
            <p:ph idx="15" hasCustomPrompt="1"/>
          </p:nvPr>
        </p:nvSpPr>
        <p:spPr>
          <a:xfrm>
            <a:off x="4180417" y="181607"/>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9" name="Content Placeholder 2"/>
          <p:cNvSpPr>
            <a:spLocks noGrp="1"/>
          </p:cNvSpPr>
          <p:nvPr>
            <p:ph idx="16" hasCustomPrompt="1"/>
          </p:nvPr>
        </p:nvSpPr>
        <p:spPr>
          <a:xfrm>
            <a:off x="488819" y="1300894"/>
            <a:ext cx="5395515" cy="3313013"/>
          </a:xfrm>
          <a:prstGeom prst="rect">
            <a:avLst/>
          </a:prstGeom>
          <a:ln>
            <a:solidFill>
              <a:srgbClr val="BB0000"/>
            </a:solidFill>
          </a:ln>
        </p:spPr>
        <p:txBody>
          <a:bodyPr/>
          <a:lstStyle>
            <a:lvl1pPr algn="l">
              <a:lnSpc>
                <a:spcPts val="6300"/>
              </a:lnSpc>
              <a:spcBef>
                <a:spcPts val="0"/>
              </a:spcBef>
              <a:defRPr sz="6000" b="1"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BIG WORD</a:t>
            </a:r>
          </a:p>
          <a:p>
            <a:pPr lvl="0"/>
            <a:r>
              <a:rPr lang="en-US" dirty="0" smtClean="0"/>
              <a:t>BIG PHRASE</a:t>
            </a:r>
            <a:br>
              <a:rPr lang="en-US" dirty="0" smtClean="0"/>
            </a:br>
            <a:r>
              <a:rPr lang="en-US" dirty="0" smtClean="0"/>
              <a:t>SLIDE</a:t>
            </a:r>
            <a:endParaRPr lang="en-US" dirty="0"/>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p:cNvSpPr>
            <a:spLocks noGrp="1"/>
          </p:cNvSpPr>
          <p:nvPr>
            <p:ph idx="17" hasCustomPrompt="1"/>
          </p:nvPr>
        </p:nvSpPr>
        <p:spPr>
          <a:xfrm>
            <a:off x="3660758" y="4029502"/>
            <a:ext cx="2544155" cy="820519"/>
          </a:xfrm>
          <a:prstGeom prst="rect">
            <a:avLst/>
          </a:prstGeom>
          <a:ln>
            <a:solidFill>
              <a:schemeClr val="bg1"/>
            </a:solidFill>
          </a:ln>
        </p:spPr>
        <p:txBody>
          <a:bodyPr/>
          <a:lstStyle>
            <a:lvl1pPr algn="r">
              <a:lnSpc>
                <a:spcPct val="110000"/>
              </a:lnSpc>
              <a:spcBef>
                <a:spcPts val="0"/>
              </a:spcBef>
              <a:defRPr sz="1800" baseline="-25000">
                <a:solidFill>
                  <a:srgbClr val="BB0000"/>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algn="r">
              <a:lnSpc>
                <a:spcPct val="110000"/>
              </a:lnSpc>
            </a:pPr>
            <a:r>
              <a:rPr lang="en-US" sz="1800" dirty="0" smtClean="0">
                <a:solidFill>
                  <a:schemeClr val="tx1">
                    <a:lumMod val="75000"/>
                    <a:lumOff val="25000"/>
                  </a:schemeClr>
                </a:solidFill>
                <a:cs typeface="Arial"/>
              </a:rPr>
              <a:t>– </a:t>
            </a:r>
            <a:r>
              <a:rPr lang="en-US" sz="1800" dirty="0" err="1" smtClean="0">
                <a:solidFill>
                  <a:schemeClr val="tx1">
                    <a:lumMod val="75000"/>
                    <a:lumOff val="25000"/>
                  </a:schemeClr>
                </a:solidFill>
                <a:cs typeface="Arial"/>
              </a:rPr>
              <a:t>Firstandlast</a:t>
            </a:r>
            <a:r>
              <a:rPr lang="en-US" sz="1800" dirty="0" smtClean="0">
                <a:solidFill>
                  <a:schemeClr val="tx1">
                    <a:lumMod val="75000"/>
                    <a:lumOff val="25000"/>
                  </a:schemeClr>
                </a:solidFill>
                <a:cs typeface="Arial"/>
              </a:rPr>
              <a:t> Name</a:t>
            </a:r>
          </a:p>
          <a:p>
            <a:pPr algn="r">
              <a:lnSpc>
                <a:spcPct val="110000"/>
              </a:lnSpc>
            </a:pPr>
            <a:r>
              <a:rPr lang="en-US" sz="1350" dirty="0" smtClean="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701621" y="1208647"/>
            <a:ext cx="5400288" cy="2842484"/>
          </a:xfrm>
          <a:prstGeom prst="rect">
            <a:avLst/>
          </a:prstGeom>
          <a:ln>
            <a:solidFill>
              <a:srgbClr val="FFFFFF"/>
            </a:solidFill>
          </a:ln>
        </p:spPr>
        <p:txBody>
          <a:bodyPr vert="horz"/>
          <a:lstStyle>
            <a:lvl1pPr algn="ctr">
              <a:defRPr lang="en-US" sz="2400" b="0" smtClean="0">
                <a:solidFill>
                  <a:srgbClr val="BB0032"/>
                </a:solidFill>
                <a:cs typeface="Arial"/>
              </a:defRPr>
            </a:lvl1pPr>
          </a:lstStyle>
          <a:p>
            <a:pPr lvl="0"/>
            <a:r>
              <a:rPr lang="en-US" sz="4875" b="0" dirty="0" smtClean="0">
                <a:solidFill>
                  <a:srgbClr val="BB0032"/>
                </a:solidFill>
                <a:latin typeface="+mj-lt"/>
                <a:cs typeface="Arial"/>
              </a:rPr>
              <a:t>“Notable quotes</a:t>
            </a:r>
            <a:br>
              <a:rPr lang="en-US" sz="4875" b="0" dirty="0" smtClean="0">
                <a:solidFill>
                  <a:srgbClr val="BB0032"/>
                </a:solidFill>
                <a:latin typeface="+mj-lt"/>
                <a:cs typeface="Arial"/>
              </a:rPr>
            </a:br>
            <a:r>
              <a:rPr lang="en-US" sz="4875" b="0" dirty="0" smtClean="0">
                <a:solidFill>
                  <a:srgbClr val="BB0032"/>
                </a:solidFill>
                <a:latin typeface="+mj-lt"/>
                <a:cs typeface="Arial"/>
              </a:rPr>
              <a:t>goes right here,</a:t>
            </a:r>
            <a:br>
              <a:rPr lang="en-US" sz="4875" b="0" dirty="0" smtClean="0">
                <a:solidFill>
                  <a:srgbClr val="BB0032"/>
                </a:solidFill>
                <a:latin typeface="+mj-lt"/>
                <a:cs typeface="Arial"/>
              </a:rPr>
            </a:br>
            <a:r>
              <a:rPr lang="en-US" sz="4875" b="0" dirty="0" smtClean="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692952"/>
            <a:ext cx="6858000" cy="4450548"/>
          </a:xfrm>
          <a:prstGeom prst="rect">
            <a:avLst/>
          </a:prstGeom>
        </p:spPr>
        <p:txBody>
          <a:bodyPr vert="horz"/>
          <a:lstStyle>
            <a:lvl1pPr>
              <a:defRPr>
                <a:solidFill>
                  <a:schemeClr val="bg1">
                    <a:lumMod val="75000"/>
                  </a:schemeClr>
                </a:solidFill>
              </a:defRPr>
            </a:lvl1pPr>
          </a:lstStyle>
          <a:p>
            <a:r>
              <a:rPr lang="en-US" dirty="0" smtClean="0"/>
              <a:t>Full slide picture</a:t>
            </a:r>
            <a:endParaRPr lang="en-US" dirty="0"/>
          </a:p>
        </p:txBody>
      </p:sp>
      <p:sp>
        <p:nvSpPr>
          <p:cNvPr id="11"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2" name="Content Placeholder 2"/>
          <p:cNvSpPr>
            <a:spLocks noGrp="1"/>
          </p:cNvSpPr>
          <p:nvPr>
            <p:ph idx="14"/>
          </p:nvPr>
        </p:nvSpPr>
        <p:spPr>
          <a:xfrm>
            <a:off x="3651407" y="1077078"/>
            <a:ext cx="2999167" cy="1380206"/>
          </a:xfrm>
          <a:prstGeom prst="rect">
            <a:avLst/>
          </a:prstGeom>
          <a:ln w="28575" cmpd="sng">
            <a:solidFill>
              <a:srgbClr val="636D6E"/>
            </a:solidFill>
          </a:ln>
          <a:effectLst/>
        </p:spPr>
        <p:txBody>
          <a:bodyPr/>
          <a:lstStyle>
            <a:lvl1pPr marL="68579">
              <a:lnSpc>
                <a:spcPts val="2580"/>
              </a:lnSpc>
              <a:spcBef>
                <a:spcPts val="0"/>
              </a:spcBef>
              <a:defRPr sz="1500" b="1">
                <a:solidFill>
                  <a:srgbClr val="636D6E"/>
                </a:solidFill>
              </a:defRPr>
            </a:lvl1pPr>
            <a:lvl2pPr marL="68579" indent="137156">
              <a:spcBef>
                <a:spcPts val="150"/>
              </a:spcBef>
              <a:spcAft>
                <a:spcPts val="0"/>
              </a:spcAft>
              <a:buClr>
                <a:srgbClr val="BB0000"/>
              </a:buClr>
              <a:buFont typeface="Arial"/>
              <a:buChar char="•"/>
              <a:defRPr sz="1200">
                <a:solidFill>
                  <a:srgbClr val="636D6E"/>
                </a:solidFill>
              </a:defRPr>
            </a:lvl2pPr>
            <a:lvl3pPr marL="68579" indent="137156">
              <a:spcBef>
                <a:spcPts val="150"/>
              </a:spcBef>
              <a:spcAft>
                <a:spcPts val="0"/>
              </a:spcAft>
              <a:buClr>
                <a:srgbClr val="BB0000"/>
              </a:buClr>
              <a:defRPr sz="1200">
                <a:solidFill>
                  <a:srgbClr val="636D6E"/>
                </a:solidFill>
              </a:defRPr>
            </a:lvl3pPr>
            <a:lvl5pPr marL="377180" indent="0">
              <a:spcBef>
                <a:spcPts val="263"/>
              </a:spcBef>
              <a:buFont typeface="Arial"/>
              <a:buNone/>
              <a:defRPr sz="135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Fifth level</a:t>
            </a:r>
            <a:endParaRPr lang="en-US" dirty="0"/>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692952"/>
            <a:ext cx="2912888" cy="4450548"/>
          </a:xfrm>
          <a:prstGeom prst="rect">
            <a:avLst/>
          </a:prstGeom>
        </p:spPr>
        <p:txBody>
          <a:bodyPr vert="horz"/>
          <a:lstStyle>
            <a:lvl1pPr>
              <a:defRPr>
                <a:solidFill>
                  <a:srgbClr val="BFBFBF"/>
                </a:solidFill>
              </a:defRPr>
            </a:lvl1pPr>
          </a:lstStyle>
          <a:p>
            <a:r>
              <a:rPr lang="en-US" dirty="0" smtClean="0"/>
              <a:t>½ slide picture</a:t>
            </a:r>
            <a:endParaRPr lang="en-US" dirty="0"/>
          </a:p>
        </p:txBody>
      </p:sp>
      <p:sp>
        <p:nvSpPr>
          <p:cNvPr id="8" name="Content Placeholder 2"/>
          <p:cNvSpPr>
            <a:spLocks noGrp="1"/>
          </p:cNvSpPr>
          <p:nvPr>
            <p:ph idx="14"/>
          </p:nvPr>
        </p:nvSpPr>
        <p:spPr>
          <a:xfrm>
            <a:off x="3103196" y="1372791"/>
            <a:ext cx="3526127" cy="3394472"/>
          </a:xfrm>
          <a:prstGeom prst="rect">
            <a:avLst/>
          </a:prstGeom>
          <a:ln>
            <a:solidFill>
              <a:srgbClr val="FFFFFF"/>
            </a:solidFill>
          </a:ln>
        </p:spPr>
        <p:txBody>
          <a:bodyPr/>
          <a:lstStyle>
            <a:lvl1pPr>
              <a:lnSpc>
                <a:spcPts val="2580"/>
              </a:lnSpc>
              <a:spcBef>
                <a:spcPts val="0"/>
              </a:spcBef>
              <a:defRPr>
                <a:solidFill>
                  <a:srgbClr val="BB0000"/>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2"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3" name="Content Placeholder 2"/>
          <p:cNvSpPr>
            <a:spLocks noGrp="1"/>
          </p:cNvSpPr>
          <p:nvPr>
            <p:ph idx="16" hasCustomPrompt="1"/>
          </p:nvPr>
        </p:nvSpPr>
        <p:spPr>
          <a:xfrm>
            <a:off x="3236544" y="789715"/>
            <a:ext cx="3482116" cy="477089"/>
          </a:xfrm>
          <a:prstGeom prst="rect">
            <a:avLst/>
          </a:prstGeom>
          <a:ln>
            <a:solidFill>
              <a:schemeClr val="bg1"/>
            </a:solidFill>
          </a:ln>
        </p:spPr>
        <p:txBody>
          <a:bodyPr/>
          <a:lstStyle>
            <a:lvl1pPr algn="r">
              <a:lnSpc>
                <a:spcPts val="1230"/>
              </a:lnSpc>
              <a:spcBef>
                <a:spcPts val="0"/>
              </a:spcBef>
              <a:defRPr sz="1200" b="1" baseline="0">
                <a:solidFill>
                  <a:schemeClr val="tx1">
                    <a:lumMod val="65000"/>
                    <a:lumOff val="35000"/>
                  </a:schemeClr>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67368129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4180417" y="172361"/>
            <a:ext cx="2544155" cy="501609"/>
          </a:xfrm>
          <a:prstGeom prst="rect">
            <a:avLst/>
          </a:prstGeom>
          <a:ln>
            <a:solidFill>
              <a:srgbClr val="BB0000"/>
            </a:solidFill>
          </a:ln>
        </p:spPr>
        <p:txBody>
          <a:bodyPr/>
          <a:lstStyle>
            <a:lvl1pPr algn="r">
              <a:lnSpc>
                <a:spcPts val="1230"/>
              </a:lnSpc>
              <a:spcBef>
                <a:spcPts val="0"/>
              </a:spcBef>
              <a:defRPr sz="975" baseline="0">
                <a:solidFill>
                  <a:schemeClr val="bg1"/>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5" name="Content Placeholder 2"/>
          <p:cNvSpPr>
            <a:spLocks noGrp="1"/>
          </p:cNvSpPr>
          <p:nvPr>
            <p:ph idx="16" hasCustomPrompt="1"/>
          </p:nvPr>
        </p:nvSpPr>
        <p:spPr>
          <a:xfrm>
            <a:off x="3236544" y="789715"/>
            <a:ext cx="3482116" cy="477089"/>
          </a:xfrm>
          <a:prstGeom prst="rect">
            <a:avLst/>
          </a:prstGeom>
          <a:ln>
            <a:solidFill>
              <a:schemeClr val="bg1"/>
            </a:solidFill>
          </a:ln>
        </p:spPr>
        <p:txBody>
          <a:bodyPr/>
          <a:lstStyle>
            <a:lvl1pPr algn="r">
              <a:lnSpc>
                <a:spcPts val="1230"/>
              </a:lnSpc>
              <a:spcBef>
                <a:spcPts val="0"/>
              </a:spcBef>
              <a:defRPr sz="1200" b="1" baseline="0">
                <a:solidFill>
                  <a:schemeClr val="tx1">
                    <a:lumMod val="65000"/>
                    <a:lumOff val="35000"/>
                  </a:schemeClr>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r>
              <a:rPr lang="en-US" dirty="0" smtClean="0"/>
              <a:t>TOPIC TITLE HERE</a:t>
            </a:r>
            <a:endParaRPr lang="en-US" dirty="0"/>
          </a:p>
        </p:txBody>
      </p:sp>
      <p:sp>
        <p:nvSpPr>
          <p:cNvPr id="6" name="Content Placeholder 2"/>
          <p:cNvSpPr>
            <a:spLocks noGrp="1"/>
          </p:cNvSpPr>
          <p:nvPr>
            <p:ph idx="14"/>
          </p:nvPr>
        </p:nvSpPr>
        <p:spPr>
          <a:xfrm>
            <a:off x="1050303" y="1372791"/>
            <a:ext cx="4895687" cy="3394472"/>
          </a:xfrm>
          <a:prstGeom prst="rect">
            <a:avLst/>
          </a:prstGeom>
          <a:ln>
            <a:solidFill>
              <a:srgbClr val="FFFFFF"/>
            </a:solidFill>
          </a:ln>
        </p:spPr>
        <p:txBody>
          <a:bodyPr/>
          <a:lstStyle>
            <a:lvl1pPr algn="ctr">
              <a:lnSpc>
                <a:spcPts val="2580"/>
              </a:lnSpc>
              <a:spcBef>
                <a:spcPts val="0"/>
              </a:spcBef>
              <a:defRPr>
                <a:solidFill>
                  <a:schemeClr val="bg1">
                    <a:lumMod val="75000"/>
                  </a:schemeClr>
                </a:solidFill>
              </a:defRPr>
            </a:lvl1pPr>
            <a:lvl2pPr marL="0">
              <a:spcBef>
                <a:spcPts val="450"/>
              </a:spcBef>
              <a:defRPr sz="1800">
                <a:solidFill>
                  <a:schemeClr val="tx1">
                    <a:lumMod val="65000"/>
                    <a:lumOff val="35000"/>
                  </a:schemeClr>
                </a:solidFill>
              </a:defRPr>
            </a:lvl2pPr>
            <a:lvl3pPr>
              <a:spcBef>
                <a:spcPts val="0"/>
              </a:spcBef>
              <a:defRPr sz="1500">
                <a:solidFill>
                  <a:schemeClr val="tx1">
                    <a:lumMod val="65000"/>
                    <a:lumOff val="35000"/>
                  </a:schemeClr>
                </a:solidFill>
              </a:defRPr>
            </a:lvl3pPr>
            <a:lvl5pPr marL="377180" indent="0">
              <a:spcBef>
                <a:spcPts val="263"/>
              </a:spcBef>
              <a:buNone/>
              <a:defRPr sz="1200">
                <a:solidFill>
                  <a:schemeClr val="tx1">
                    <a:lumMod val="65000"/>
                    <a:lumOff val="35000"/>
                  </a:schemeClr>
                </a:solidFill>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chart/graph/table</a:t>
            </a:r>
            <a:endParaRPr lang="en-US" dirty="0"/>
          </a:p>
        </p:txBody>
      </p:sp>
    </p:spTree>
    <p:extLst>
      <p:ext uri="{BB962C8B-B14F-4D97-AF65-F5344CB8AC3E}">
        <p14:creationId xmlns:p14="http://schemas.microsoft.com/office/powerpoint/2010/main" val="3833282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8616"/>
            <a:ext cx="58293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0893D-9CB3-1B43-85EC-BE827DAB7236}" type="datetimeFigureOut">
              <a:rPr lang="en-US" smtClean="0"/>
              <a:t>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66440-EC59-C54E-B982-91FC87D15E54}" type="slidenum">
              <a:rPr lang="en-US" smtClean="0"/>
              <a:t>‹#›</a:t>
            </a:fld>
            <a:endParaRPr lang="en-US"/>
          </a:p>
        </p:txBody>
      </p:sp>
    </p:spTree>
    <p:extLst>
      <p:ext uri="{BB962C8B-B14F-4D97-AF65-F5344CB8AC3E}">
        <p14:creationId xmlns:p14="http://schemas.microsoft.com/office/powerpoint/2010/main" val="38211601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3.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549531" y="4767263"/>
            <a:ext cx="1600200" cy="273844"/>
          </a:xfrm>
          <a:prstGeom prst="rect">
            <a:avLst/>
          </a:prstGeom>
          <a:ln>
            <a:solidFill>
              <a:schemeClr val="bg1"/>
            </a:solidFill>
          </a:ln>
        </p:spPr>
        <p:txBody>
          <a:bodyPr vert="horz" lIns="91440" tIns="45720" rIns="91440" bIns="45720" rtlCol="0" anchor="ctr"/>
          <a:lstStyle>
            <a:lvl1pPr algn="ctr">
              <a:defRPr sz="900">
                <a:solidFill>
                  <a:schemeClr val="tx1">
                    <a:tint val="75000"/>
                  </a:schemeClr>
                </a:solidFill>
              </a:defRPr>
            </a:lvl1pPr>
          </a:lstStyle>
          <a:p>
            <a:fld id="{0F0D8E7B-AF3B-B444-8E74-E549FC814F53}" type="datetimeFigureOut">
              <a:rPr lang="en-US" smtClean="0"/>
              <a:pPr/>
              <a:t>3/1/17</a:t>
            </a:fld>
            <a:endParaRPr lang="en-US"/>
          </a:p>
        </p:txBody>
      </p:sp>
      <p:sp>
        <p:nvSpPr>
          <p:cNvPr id="7" name="Rectangle 6"/>
          <p:cNvSpPr/>
          <p:nvPr userDrawn="1"/>
        </p:nvSpPr>
        <p:spPr>
          <a:xfrm>
            <a:off x="0" y="2230836"/>
            <a:ext cx="6858000" cy="2222105"/>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TheOhioStateUniversity-Horiz-RGB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7188" y="1200153"/>
            <a:ext cx="3600450" cy="696087"/>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0" indent="0" algn="l" defTabSz="342892" rtl="0" eaLnBrk="1" latinLnBrk="0" hangingPunct="1">
        <a:spcBef>
          <a:spcPct val="20000"/>
        </a:spcBef>
        <a:buFont typeface="Arial"/>
        <a:buNone/>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4"/>
            <a:ext cx="6858000" cy="682625"/>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3"/>
              <a:ext cx="2438400" cy="471424"/>
            </a:xfrm>
            <a:prstGeom prst="rect">
              <a:avLst/>
            </a:prstGeom>
          </p:spPr>
        </p:pic>
      </p:grpSp>
      <p:sp>
        <p:nvSpPr>
          <p:cNvPr id="2" name="Rectangle 1"/>
          <p:cNvSpPr/>
          <p:nvPr userDrawn="1"/>
        </p:nvSpPr>
        <p:spPr>
          <a:xfrm>
            <a:off x="6388776" y="4763431"/>
            <a:ext cx="372218" cy="276999"/>
          </a:xfrm>
          <a:prstGeom prst="rect">
            <a:avLst/>
          </a:prstGeom>
        </p:spPr>
        <p:txBody>
          <a:bodyPr wrap="none">
            <a:spAutoFit/>
          </a:bodyPr>
          <a:lstStyle/>
          <a:p>
            <a:fld id="{B5C881AA-F0C4-B947-803C-EA0A96934EAC}" type="slidenum">
              <a:rPr lang="en-US" sz="1200" smtClean="0">
                <a:solidFill>
                  <a:srgbClr val="636D6E"/>
                </a:solidFill>
              </a:rPr>
              <a:pPr/>
              <a:t>‹#›</a:t>
            </a:fld>
            <a:endParaRPr lang="en-US" sz="1200" dirty="0">
              <a:solidFill>
                <a:srgbClr val="636D6E"/>
              </a:solidFill>
            </a:endParaRPr>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0" indent="0" algn="l" defTabSz="342892" rtl="0" eaLnBrk="1" latinLnBrk="0" hangingPunct="1">
        <a:spcBef>
          <a:spcPct val="20000"/>
        </a:spcBef>
        <a:buFont typeface="Arial"/>
        <a:buNone/>
        <a:defRPr sz="2400" kern="1200">
          <a:solidFill>
            <a:schemeClr val="tx1"/>
          </a:solidFill>
          <a:latin typeface="+mn-lt"/>
          <a:ea typeface="+mn-ea"/>
          <a:cs typeface="+mn-cs"/>
        </a:defRPr>
      </a:lvl1pPr>
      <a:lvl2pPr marL="342892" indent="0" algn="l" defTabSz="342892" rtl="0" eaLnBrk="1" latinLnBrk="0" hangingPunct="1">
        <a:spcBef>
          <a:spcPct val="20000"/>
        </a:spcBef>
        <a:buFont typeface="Arial"/>
        <a:buNone/>
        <a:defRPr sz="2100" kern="1200">
          <a:solidFill>
            <a:schemeClr val="tx1"/>
          </a:solidFill>
          <a:latin typeface="+mn-lt"/>
          <a:ea typeface="+mn-ea"/>
          <a:cs typeface="+mn-cs"/>
        </a:defRPr>
      </a:lvl2pPr>
      <a:lvl3pPr marL="0" indent="-171446" algn="l" defTabSz="342892" rtl="0" eaLnBrk="1" latinLnBrk="0" hangingPunct="1">
        <a:spcBef>
          <a:spcPts val="375"/>
        </a:spcBef>
        <a:buFont typeface="Arial"/>
        <a:buChar char="•"/>
        <a:defRPr sz="1800" kern="1200">
          <a:solidFill>
            <a:schemeClr val="tx1"/>
          </a:solidFill>
          <a:latin typeface="+mn-lt"/>
          <a:ea typeface="+mn-ea"/>
          <a:cs typeface="+mn-cs"/>
        </a:defRPr>
      </a:lvl3pPr>
      <a:lvl4pPr marL="411470" indent="0" algn="l" defTabSz="342892" rtl="0" eaLnBrk="1" latinLnBrk="0" hangingPunct="1">
        <a:spcBef>
          <a:spcPts val="0"/>
        </a:spcBef>
        <a:buFont typeface="Arial"/>
        <a:buNone/>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375"/>
            <a:ext cx="61722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200153"/>
            <a:ext cx="61722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4767266"/>
            <a:ext cx="160020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7390893D-9CB3-1B43-85EC-BE827DAB7236}" type="datetimeFigureOut">
              <a:rPr lang="en-US" smtClean="0"/>
              <a:t>3/1/17</a:t>
            </a:fld>
            <a:endParaRPr lang="en-US"/>
          </a:p>
        </p:txBody>
      </p:sp>
      <p:sp>
        <p:nvSpPr>
          <p:cNvPr id="5" name="Footer Placeholder 4"/>
          <p:cNvSpPr>
            <a:spLocks noGrp="1"/>
          </p:cNvSpPr>
          <p:nvPr>
            <p:ph type="ftr" sz="quarter" idx="3"/>
          </p:nvPr>
        </p:nvSpPr>
        <p:spPr>
          <a:xfrm>
            <a:off x="2343150" y="4767266"/>
            <a:ext cx="21717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6"/>
            <a:ext cx="16002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9C966440-EC59-C54E-B982-91FC87D15E54}" type="slidenum">
              <a:rPr lang="en-US" smtClean="0"/>
              <a:t>‹#›</a:t>
            </a:fld>
            <a:endParaRPr lang="en-US"/>
          </a:p>
        </p:txBody>
      </p:sp>
    </p:spTree>
    <p:extLst>
      <p:ext uri="{BB962C8B-B14F-4D97-AF65-F5344CB8AC3E}">
        <p14:creationId xmlns:p14="http://schemas.microsoft.com/office/powerpoint/2010/main" val="393493673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5.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5.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5.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f"/><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emf"/><Relationship Id="rId6" Type="http://schemas.openxmlformats.org/officeDocument/2006/relationships/image" Target="../media/image9.tif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64969" y="1797222"/>
            <a:ext cx="7348970" cy="2324722"/>
          </a:xfrm>
          <a:ln>
            <a:noFill/>
          </a:ln>
        </p:spPr>
        <p:txBody>
          <a:bodyPr/>
          <a:lstStyle/>
          <a:p>
            <a:pPr algn="ctr"/>
            <a:r>
              <a:rPr lang="en-US" dirty="0">
                <a:solidFill>
                  <a:schemeClr val="tx1"/>
                </a:solidFill>
              </a:rPr>
              <a:t>Return-Oriented Flush-Reload </a:t>
            </a:r>
            <a:endParaRPr lang="en-US" dirty="0" smtClean="0">
              <a:solidFill>
                <a:schemeClr val="tx1"/>
              </a:solidFill>
            </a:endParaRPr>
          </a:p>
          <a:p>
            <a:pPr algn="ctr"/>
            <a:r>
              <a:rPr lang="en-US" dirty="0" smtClean="0">
                <a:solidFill>
                  <a:schemeClr val="tx1"/>
                </a:solidFill>
              </a:rPr>
              <a:t>Side Channels on ARM and </a:t>
            </a:r>
          </a:p>
          <a:p>
            <a:pPr algn="ctr"/>
            <a:r>
              <a:rPr lang="en-US" dirty="0" smtClean="0">
                <a:solidFill>
                  <a:schemeClr val="tx1"/>
                </a:solidFill>
              </a:rPr>
              <a:t>Their Implications for Android </a:t>
            </a:r>
            <a:r>
              <a:rPr lang="en-US" dirty="0">
                <a:solidFill>
                  <a:schemeClr val="tx1"/>
                </a:solidFill>
              </a:rPr>
              <a:t>Devices </a:t>
            </a:r>
          </a:p>
        </p:txBody>
      </p:sp>
      <p:sp>
        <p:nvSpPr>
          <p:cNvPr id="4" name="TextBox 3"/>
          <p:cNvSpPr txBox="1"/>
          <p:nvPr/>
        </p:nvSpPr>
        <p:spPr>
          <a:xfrm>
            <a:off x="1278082" y="3378345"/>
            <a:ext cx="4262870" cy="923330"/>
          </a:xfrm>
          <a:prstGeom prst="rect">
            <a:avLst/>
          </a:prstGeom>
          <a:noFill/>
        </p:spPr>
        <p:txBody>
          <a:bodyPr wrap="square" rtlCol="0">
            <a:spAutoFit/>
          </a:bodyPr>
          <a:lstStyle/>
          <a:p>
            <a:pPr algn="ctr"/>
            <a:r>
              <a:rPr lang="en-US" sz="1350" b="1" dirty="0"/>
              <a:t>Xiaokuan Zhang</a:t>
            </a:r>
            <a:r>
              <a:rPr lang="en-US" sz="1350" dirty="0"/>
              <a:t>, Yuan Xiao, </a:t>
            </a:r>
            <a:r>
              <a:rPr lang="en-US" sz="1350" dirty="0" err="1"/>
              <a:t>Yinqian</a:t>
            </a:r>
            <a:r>
              <a:rPr lang="en-US" sz="1350" dirty="0"/>
              <a:t> Zhang</a:t>
            </a:r>
          </a:p>
          <a:p>
            <a:pPr algn="ctr"/>
            <a:r>
              <a:rPr lang="en-US" altLang="zh-CN" sz="1350" i="1" dirty="0"/>
              <a:t>Dept.</a:t>
            </a:r>
            <a:r>
              <a:rPr lang="zh-CN" altLang="en-US" sz="1350" i="1" dirty="0"/>
              <a:t> </a:t>
            </a:r>
            <a:r>
              <a:rPr lang="en-US" altLang="zh-CN" sz="1350" i="1" dirty="0"/>
              <a:t>of</a:t>
            </a:r>
            <a:r>
              <a:rPr lang="zh-CN" altLang="en-US" sz="1350" i="1" dirty="0"/>
              <a:t> </a:t>
            </a:r>
            <a:r>
              <a:rPr lang="en-US" altLang="zh-CN" sz="1350" i="1" dirty="0"/>
              <a:t>Computer</a:t>
            </a:r>
            <a:r>
              <a:rPr lang="zh-CN" altLang="en-US" sz="1350" i="1" dirty="0"/>
              <a:t> </a:t>
            </a:r>
            <a:r>
              <a:rPr lang="en-US" altLang="zh-CN" sz="1350" i="1" dirty="0"/>
              <a:t>Science</a:t>
            </a:r>
            <a:r>
              <a:rPr lang="zh-CN" altLang="en-US" sz="1350" i="1" dirty="0"/>
              <a:t> </a:t>
            </a:r>
            <a:r>
              <a:rPr lang="en-US" altLang="zh-CN" sz="1350" i="1" dirty="0"/>
              <a:t>&amp;</a:t>
            </a:r>
            <a:r>
              <a:rPr lang="zh-CN" altLang="en-US" sz="1350" i="1" dirty="0"/>
              <a:t> </a:t>
            </a:r>
            <a:r>
              <a:rPr lang="en-US" altLang="zh-CN" sz="1350" i="1" dirty="0"/>
              <a:t>Engineering</a:t>
            </a:r>
            <a:endParaRPr lang="zh-CN" altLang="en-US" sz="1350" i="1" dirty="0"/>
          </a:p>
          <a:p>
            <a:pPr algn="ctr"/>
            <a:r>
              <a:rPr lang="en-US" sz="1350" i="1" dirty="0"/>
              <a:t>The Ohio State University</a:t>
            </a:r>
            <a:endParaRPr lang="en-US" sz="1350" dirty="0"/>
          </a:p>
          <a:p>
            <a:pPr algn="ctr"/>
            <a:endParaRPr lang="en-US" sz="1350" dirty="0"/>
          </a:p>
        </p:txBody>
      </p:sp>
      <p:sp>
        <p:nvSpPr>
          <p:cNvPr id="5" name="Content Placeholder 4"/>
          <p:cNvSpPr>
            <a:spLocks noGrp="1"/>
          </p:cNvSpPr>
          <p:nvPr>
            <p:ph idx="15"/>
          </p:nvPr>
        </p:nvSpPr>
        <p:spPr/>
        <p:txBody>
          <a:bodyPr/>
          <a:lstStyle/>
          <a:p>
            <a:endParaRPr lang="en-US" dirty="0"/>
          </a:p>
        </p:txBody>
      </p:sp>
      <p:sp>
        <p:nvSpPr>
          <p:cNvPr id="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293156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3" name="Oval 22"/>
          <p:cNvSpPr/>
          <p:nvPr/>
        </p:nvSpPr>
        <p:spPr>
          <a:xfrm>
            <a:off x="5592264" y="1814801"/>
            <a:ext cx="1265735"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RELOAD&amp;TIME</a:t>
            </a:r>
          </a:p>
          <a:p>
            <a:pPr algn="ctr"/>
            <a:r>
              <a:rPr lang="en-US" sz="1350" dirty="0">
                <a:solidFill>
                  <a:srgbClr val="FF0000"/>
                </a:solidFill>
              </a:rPr>
              <a:t>(</a:t>
            </a:r>
            <a:r>
              <a:rPr lang="en-US" sz="1350" dirty="0" err="1">
                <a:solidFill>
                  <a:srgbClr val="FF0000"/>
                </a:solidFill>
              </a:rPr>
              <a:t>rdtsc</a:t>
            </a:r>
            <a:r>
              <a:rPr lang="en-US" sz="1350" dirty="0">
                <a:solidFill>
                  <a:srgbClr val="FF0000"/>
                </a:solidFill>
              </a:rPr>
              <a:t>)</a:t>
            </a:r>
          </a:p>
        </p:txBody>
      </p:sp>
      <p:cxnSp>
        <p:nvCxnSpPr>
          <p:cNvPr id="21" name="Straight Connector 20"/>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2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129949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485841"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4" name="TextBox 23"/>
          <p:cNvSpPr txBox="1"/>
          <p:nvPr/>
        </p:nvSpPr>
        <p:spPr>
          <a:xfrm>
            <a:off x="5696273" y="2661743"/>
            <a:ext cx="1124712" cy="300082"/>
          </a:xfrm>
          <a:prstGeom prst="rect">
            <a:avLst/>
          </a:prstGeom>
          <a:noFill/>
        </p:spPr>
        <p:txBody>
          <a:bodyPr wrap="square" rtlCol="0">
            <a:spAutoFit/>
          </a:bodyPr>
          <a:lstStyle/>
          <a:p>
            <a:pPr algn="ctr"/>
            <a:r>
              <a:rPr lang="en-US" sz="1350" dirty="0">
                <a:solidFill>
                  <a:srgbClr val="FF0000"/>
                </a:solidFill>
                <a:sym typeface="Wingdings"/>
              </a:rPr>
              <a:t>FAST</a:t>
            </a:r>
            <a:endParaRPr lang="en-US" sz="1350" dirty="0">
              <a:solidFill>
                <a:srgbClr val="FF0000"/>
              </a:solidFill>
            </a:endParaRPr>
          </a:p>
        </p:txBody>
      </p:sp>
      <p:sp>
        <p:nvSpPr>
          <p:cNvPr id="25" name="TextBox 24"/>
          <p:cNvSpPr txBox="1"/>
          <p:nvPr/>
        </p:nvSpPr>
        <p:spPr>
          <a:xfrm>
            <a:off x="5696273" y="3842681"/>
            <a:ext cx="1197694" cy="507831"/>
          </a:xfrm>
          <a:prstGeom prst="rect">
            <a:avLst/>
          </a:prstGeom>
          <a:noFill/>
        </p:spPr>
        <p:txBody>
          <a:bodyPr wrap="square" rtlCol="0">
            <a:spAutoFit/>
          </a:bodyPr>
          <a:lstStyle/>
          <a:p>
            <a:pPr algn="ctr"/>
            <a:r>
              <a:rPr lang="en-US" sz="1350" dirty="0">
                <a:solidFill>
                  <a:srgbClr val="FF0000"/>
                </a:solidFill>
                <a:sym typeface="Wingdings"/>
              </a:rPr>
              <a:t>ACCESS</a:t>
            </a:r>
            <a:r>
              <a:rPr lang="en-US" altLang="zh-CN" sz="1350" dirty="0">
                <a:solidFill>
                  <a:srgbClr val="FF0000"/>
                </a:solidFill>
                <a:sym typeface="Wingdings"/>
              </a:rPr>
              <a:t>ED</a:t>
            </a:r>
            <a:endParaRPr lang="zh-CN" altLang="en-US" sz="1350" dirty="0">
              <a:solidFill>
                <a:srgbClr val="FF0000"/>
              </a:solidFill>
              <a:sym typeface="Wingdings"/>
            </a:endParaRPr>
          </a:p>
          <a:p>
            <a:pPr algn="ctr"/>
            <a:r>
              <a:rPr lang="en-US" altLang="zh-CN" sz="1350" dirty="0">
                <a:solidFill>
                  <a:srgbClr val="FF0000"/>
                </a:solidFill>
                <a:sym typeface="Wingdings"/>
              </a:rPr>
              <a:t>BY</a:t>
            </a:r>
            <a:r>
              <a:rPr lang="zh-CN" altLang="en-US" sz="1350" dirty="0">
                <a:solidFill>
                  <a:srgbClr val="FF0000"/>
                </a:solidFill>
                <a:sym typeface="Wingdings"/>
              </a:rPr>
              <a:t> </a:t>
            </a:r>
            <a:r>
              <a:rPr lang="en-US" altLang="zh-CN" sz="1350" dirty="0">
                <a:solidFill>
                  <a:srgbClr val="FF0000"/>
                </a:solidFill>
                <a:sym typeface="Wingdings"/>
              </a:rPr>
              <a:t>VICTIM</a:t>
            </a:r>
            <a:endParaRPr lang="en-US" sz="1350" dirty="0">
              <a:solidFill>
                <a:srgbClr val="FF0000"/>
              </a:solidFill>
            </a:endParaRPr>
          </a:p>
        </p:txBody>
      </p:sp>
      <p:cxnSp>
        <p:nvCxnSpPr>
          <p:cNvPr id="5" name="Straight Arrow Connector 4"/>
          <p:cNvCxnSpPr/>
          <p:nvPr/>
        </p:nvCxnSpPr>
        <p:spPr>
          <a:xfrm>
            <a:off x="6255594" y="2938742"/>
            <a:ext cx="0" cy="302841"/>
          </a:xfrm>
          <a:prstGeom prst="straightConnector1">
            <a:avLst/>
          </a:prstGeom>
          <a:ln w="41275">
            <a:solidFill>
              <a:srgbClr val="0070C0"/>
            </a:solidFill>
            <a:tailEnd type="triangle"/>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2"/>
          <a:stretch>
            <a:fillRect/>
          </a:stretch>
        </p:blipFill>
        <p:spPr>
          <a:xfrm>
            <a:off x="5413249" y="2474681"/>
            <a:ext cx="566049" cy="566049"/>
          </a:xfrm>
          <a:prstGeom prst="rect">
            <a:avLst/>
          </a:prstGeom>
        </p:spPr>
      </p:pic>
      <p:cxnSp>
        <p:nvCxnSpPr>
          <p:cNvPr id="33" name="Straight Arrow Connector 32"/>
          <p:cNvCxnSpPr/>
          <p:nvPr/>
        </p:nvCxnSpPr>
        <p:spPr>
          <a:xfrm>
            <a:off x="6255594" y="3518582"/>
            <a:ext cx="0" cy="302841"/>
          </a:xfrm>
          <a:prstGeom prst="straightConnector1">
            <a:avLst/>
          </a:prstGeom>
          <a:ln w="41275">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617221" y="3241583"/>
            <a:ext cx="1276746" cy="300082"/>
          </a:xfrm>
          <a:prstGeom prst="rect">
            <a:avLst/>
          </a:prstGeom>
          <a:noFill/>
        </p:spPr>
        <p:txBody>
          <a:bodyPr wrap="square" rtlCol="0">
            <a:spAutoFit/>
          </a:bodyPr>
          <a:lstStyle/>
          <a:p>
            <a:pPr algn="ctr"/>
            <a:r>
              <a:rPr lang="en-US" sz="1350" dirty="0">
                <a:solidFill>
                  <a:srgbClr val="FF0000"/>
                </a:solidFill>
                <a:sym typeface="Wingdings"/>
              </a:rPr>
              <a:t>IN L3 CACHE</a:t>
            </a:r>
            <a:endParaRPr lang="en-US" sz="1350" dirty="0">
              <a:solidFill>
                <a:srgbClr val="FF0000"/>
              </a:solidFill>
            </a:endParaRPr>
          </a:p>
        </p:txBody>
      </p:sp>
      <p:cxnSp>
        <p:nvCxnSpPr>
          <p:cNvPr id="29" name="Straight Connector 28"/>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461693"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61693"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5592265" y="1814801"/>
            <a:ext cx="1265735"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RELOAD&amp;TIME</a:t>
            </a:r>
          </a:p>
          <a:p>
            <a:pPr algn="ctr"/>
            <a:r>
              <a:rPr lang="en-US" sz="1350" dirty="0">
                <a:solidFill>
                  <a:srgbClr val="FF0000"/>
                </a:solidFill>
              </a:rPr>
              <a:t>(</a:t>
            </a:r>
            <a:r>
              <a:rPr lang="en-US" sz="1350" dirty="0" err="1">
                <a:solidFill>
                  <a:srgbClr val="FF0000"/>
                </a:solidFill>
              </a:rPr>
              <a:t>rdtsc</a:t>
            </a:r>
            <a:r>
              <a:rPr lang="en-US" sz="1350" dirty="0">
                <a:solidFill>
                  <a:srgbClr val="FF0000"/>
                </a:solidFill>
              </a:rPr>
              <a:t>)</a:t>
            </a:r>
          </a:p>
        </p:txBody>
      </p:sp>
      <p:sp>
        <p:nvSpPr>
          <p:cNvPr id="37" name="TextBox 36"/>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3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864101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866" y="2661315"/>
            <a:ext cx="685800" cy="685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4" name="Rectangle 13"/>
          <p:cNvSpPr/>
          <p:nvPr/>
        </p:nvSpPr>
        <p:spPr>
          <a:xfrm>
            <a:off x="1067666" y="2661315"/>
            <a:ext cx="1666391"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FLUSH-RELOAD</a:t>
            </a:r>
          </a:p>
          <a:p>
            <a:pPr algn="ctr"/>
            <a:r>
              <a:rPr lang="en-US" sz="1350" dirty="0"/>
              <a:t>INTERVAL</a:t>
            </a:r>
          </a:p>
        </p:txBody>
      </p:sp>
      <p:sp>
        <p:nvSpPr>
          <p:cNvPr id="18" name="Rectangle 17"/>
          <p:cNvSpPr/>
          <p:nvPr/>
        </p:nvSpPr>
        <p:spPr>
          <a:xfrm>
            <a:off x="3417674" y="2661315"/>
            <a:ext cx="685800" cy="685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9" name="Rectangle 18"/>
          <p:cNvSpPr/>
          <p:nvPr/>
        </p:nvSpPr>
        <p:spPr>
          <a:xfrm>
            <a:off x="4103474" y="2661315"/>
            <a:ext cx="1675535"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FLUSH-RELOAD</a:t>
            </a:r>
          </a:p>
          <a:p>
            <a:pPr algn="ctr"/>
            <a:r>
              <a:rPr lang="en-US" sz="1350" dirty="0"/>
              <a:t>INTERVAL</a:t>
            </a:r>
          </a:p>
        </p:txBody>
      </p:sp>
      <p:sp>
        <p:nvSpPr>
          <p:cNvPr id="26" name="TextBox 25"/>
          <p:cNvSpPr txBox="1"/>
          <p:nvPr/>
        </p:nvSpPr>
        <p:spPr>
          <a:xfrm>
            <a:off x="381867" y="1783258"/>
            <a:ext cx="752129" cy="300082"/>
          </a:xfrm>
          <a:prstGeom prst="rect">
            <a:avLst/>
          </a:prstGeom>
          <a:noFill/>
        </p:spPr>
        <p:txBody>
          <a:bodyPr wrap="none" rtlCol="0">
            <a:spAutoFit/>
          </a:bodyPr>
          <a:lstStyle/>
          <a:p>
            <a:r>
              <a:rPr lang="en-US" sz="1350"/>
              <a:t>FLUSH</a:t>
            </a:r>
          </a:p>
        </p:txBody>
      </p:sp>
      <p:cxnSp>
        <p:nvCxnSpPr>
          <p:cNvPr id="27" name="Straight Arrow Connector 26"/>
          <p:cNvCxnSpPr/>
          <p:nvPr/>
        </p:nvCxnSpPr>
        <p:spPr>
          <a:xfrm flipH="1">
            <a:off x="1881937" y="2066723"/>
            <a:ext cx="5030" cy="50292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34977" y="1789723"/>
            <a:ext cx="569387" cy="300082"/>
          </a:xfrm>
          <a:prstGeom prst="rect">
            <a:avLst/>
          </a:prstGeom>
          <a:noFill/>
        </p:spPr>
        <p:txBody>
          <a:bodyPr wrap="none" rtlCol="0">
            <a:spAutoFit/>
          </a:bodyPr>
          <a:lstStyle/>
          <a:p>
            <a:r>
              <a:rPr lang="en-US" sz="1350" dirty="0"/>
              <a:t>IDLE</a:t>
            </a:r>
          </a:p>
        </p:txBody>
      </p:sp>
      <p:cxnSp>
        <p:nvCxnSpPr>
          <p:cNvPr id="32" name="Straight Arrow Connector 31"/>
          <p:cNvCxnSpPr/>
          <p:nvPr/>
        </p:nvCxnSpPr>
        <p:spPr>
          <a:xfrm flipH="1">
            <a:off x="719737" y="2066723"/>
            <a:ext cx="5030" cy="50292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445693" y="1787830"/>
            <a:ext cx="752129" cy="300082"/>
          </a:xfrm>
          <a:prstGeom prst="rect">
            <a:avLst/>
          </a:prstGeom>
          <a:noFill/>
        </p:spPr>
        <p:txBody>
          <a:bodyPr wrap="none" rtlCol="0">
            <a:spAutoFit/>
          </a:bodyPr>
          <a:lstStyle/>
          <a:p>
            <a:r>
              <a:rPr lang="en-US" sz="1350"/>
              <a:t>FLUSH</a:t>
            </a:r>
          </a:p>
        </p:txBody>
      </p:sp>
      <p:cxnSp>
        <p:nvCxnSpPr>
          <p:cNvPr id="35" name="Straight Arrow Connector 34"/>
          <p:cNvCxnSpPr/>
          <p:nvPr/>
        </p:nvCxnSpPr>
        <p:spPr>
          <a:xfrm flipH="1">
            <a:off x="4958352" y="2066723"/>
            <a:ext cx="5030" cy="50292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711390" y="1789723"/>
            <a:ext cx="569387" cy="300082"/>
          </a:xfrm>
          <a:prstGeom prst="rect">
            <a:avLst/>
          </a:prstGeom>
          <a:noFill/>
        </p:spPr>
        <p:txBody>
          <a:bodyPr wrap="none" rtlCol="0">
            <a:spAutoFit/>
          </a:bodyPr>
          <a:lstStyle/>
          <a:p>
            <a:r>
              <a:rPr lang="en-US" sz="1350" dirty="0"/>
              <a:t>IDLE</a:t>
            </a:r>
          </a:p>
        </p:txBody>
      </p:sp>
      <p:cxnSp>
        <p:nvCxnSpPr>
          <p:cNvPr id="38" name="Straight Arrow Connector 37"/>
          <p:cNvCxnSpPr/>
          <p:nvPr/>
        </p:nvCxnSpPr>
        <p:spPr>
          <a:xfrm flipH="1">
            <a:off x="3783562" y="2071295"/>
            <a:ext cx="5030" cy="50292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866" y="3438788"/>
            <a:ext cx="0" cy="742878"/>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3417674" y="3438788"/>
            <a:ext cx="0" cy="742878"/>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138985" y="3567854"/>
            <a:ext cx="1521571" cy="507831"/>
          </a:xfrm>
          <a:prstGeom prst="rect">
            <a:avLst/>
          </a:prstGeom>
          <a:noFill/>
        </p:spPr>
        <p:txBody>
          <a:bodyPr wrap="none" rtlCol="0">
            <a:spAutoFit/>
          </a:bodyPr>
          <a:lstStyle/>
          <a:p>
            <a:pPr algn="ctr"/>
            <a:r>
              <a:rPr lang="en-US" sz="1350" dirty="0"/>
              <a:t>FLUSH-RELOAD</a:t>
            </a:r>
          </a:p>
          <a:p>
            <a:pPr algn="ctr"/>
            <a:r>
              <a:rPr lang="en-US" sz="1350" dirty="0"/>
              <a:t>CYCLE</a:t>
            </a:r>
          </a:p>
        </p:txBody>
      </p:sp>
      <p:cxnSp>
        <p:nvCxnSpPr>
          <p:cNvPr id="56" name="Straight Arrow Connector 55"/>
          <p:cNvCxnSpPr/>
          <p:nvPr/>
        </p:nvCxnSpPr>
        <p:spPr>
          <a:xfrm flipH="1">
            <a:off x="429067" y="3827375"/>
            <a:ext cx="685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637472" y="3827375"/>
            <a:ext cx="658124"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2637474" y="1776793"/>
            <a:ext cx="896399" cy="1570322"/>
            <a:chOff x="3516629" y="1511808"/>
            <a:chExt cx="1195197" cy="2093762"/>
          </a:xfrm>
        </p:grpSpPr>
        <p:sp>
          <p:nvSpPr>
            <p:cNvPr id="15" name="Rectangle 14"/>
            <p:cNvSpPr/>
            <p:nvPr/>
          </p:nvSpPr>
          <p:spPr>
            <a:xfrm>
              <a:off x="3645408" y="2691170"/>
              <a:ext cx="911490" cy="9144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0" name="TextBox 29"/>
            <p:cNvSpPr txBox="1"/>
            <p:nvPr/>
          </p:nvSpPr>
          <p:spPr>
            <a:xfrm>
              <a:off x="3516629" y="1511808"/>
              <a:ext cx="1195197" cy="400109"/>
            </a:xfrm>
            <a:prstGeom prst="rect">
              <a:avLst/>
            </a:prstGeom>
            <a:noFill/>
          </p:spPr>
          <p:txBody>
            <a:bodyPr wrap="none" rtlCol="0">
              <a:spAutoFit/>
            </a:bodyPr>
            <a:lstStyle/>
            <a:p>
              <a:r>
                <a:rPr lang="en-US" sz="1350"/>
                <a:t>RELOAD</a:t>
              </a:r>
              <a:endParaRPr lang="en-US" sz="1350" dirty="0"/>
            </a:p>
          </p:txBody>
        </p:sp>
        <p:cxnSp>
          <p:nvCxnSpPr>
            <p:cNvPr id="33" name="Straight Arrow Connector 32"/>
            <p:cNvCxnSpPr/>
            <p:nvPr/>
          </p:nvCxnSpPr>
          <p:spPr>
            <a:xfrm flipH="1">
              <a:off x="4076745" y="1889760"/>
              <a:ext cx="6706" cy="67056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pic>
          <p:nvPicPr>
            <p:cNvPr id="64" name="Picture 63"/>
            <p:cNvPicPr>
              <a:picLocks noChangeAspect="1"/>
            </p:cNvPicPr>
            <p:nvPr/>
          </p:nvPicPr>
          <p:blipFill>
            <a:blip r:embed="rId3"/>
            <a:stretch>
              <a:fillRect/>
            </a:stretch>
          </p:blipFill>
          <p:spPr>
            <a:xfrm>
              <a:off x="3722332" y="2771004"/>
              <a:ext cx="754732" cy="754732"/>
            </a:xfrm>
            <a:prstGeom prst="rect">
              <a:avLst/>
            </a:prstGeom>
          </p:spPr>
        </p:pic>
      </p:grpSp>
      <p:sp>
        <p:nvSpPr>
          <p:cNvPr id="20" name="Rectangle 19"/>
          <p:cNvSpPr/>
          <p:nvPr/>
        </p:nvSpPr>
        <p:spPr>
          <a:xfrm>
            <a:off x="5779009" y="2661315"/>
            <a:ext cx="686885" cy="6858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7" name="TextBox 36"/>
          <p:cNvSpPr txBox="1"/>
          <p:nvPr/>
        </p:nvSpPr>
        <p:spPr>
          <a:xfrm>
            <a:off x="5711717" y="1783258"/>
            <a:ext cx="896399" cy="300082"/>
          </a:xfrm>
          <a:prstGeom prst="rect">
            <a:avLst/>
          </a:prstGeom>
          <a:noFill/>
        </p:spPr>
        <p:txBody>
          <a:bodyPr wrap="none" rtlCol="0">
            <a:spAutoFit/>
          </a:bodyPr>
          <a:lstStyle/>
          <a:p>
            <a:r>
              <a:rPr lang="en-US" sz="1350"/>
              <a:t>RELOAD</a:t>
            </a:r>
            <a:endParaRPr lang="en-US" sz="1350" dirty="0"/>
          </a:p>
        </p:txBody>
      </p:sp>
      <p:cxnSp>
        <p:nvCxnSpPr>
          <p:cNvPr id="39" name="Straight Arrow Connector 38"/>
          <p:cNvCxnSpPr/>
          <p:nvPr/>
        </p:nvCxnSpPr>
        <p:spPr>
          <a:xfrm flipH="1">
            <a:off x="6131803" y="2066723"/>
            <a:ext cx="5030" cy="50292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pic>
        <p:nvPicPr>
          <p:cNvPr id="67" name="Picture 66"/>
          <p:cNvPicPr>
            <a:picLocks noChangeAspect="1"/>
          </p:cNvPicPr>
          <p:nvPr/>
        </p:nvPicPr>
        <p:blipFill>
          <a:blip r:embed="rId3"/>
          <a:stretch>
            <a:fillRect/>
          </a:stretch>
        </p:blipFill>
        <p:spPr>
          <a:xfrm>
            <a:off x="5853808" y="2722069"/>
            <a:ext cx="566049" cy="566049"/>
          </a:xfrm>
          <a:prstGeom prst="rect">
            <a:avLst/>
          </a:prstGeom>
        </p:spPr>
      </p:pic>
      <p:sp>
        <p:nvSpPr>
          <p:cNvPr id="31" name="TextBox 30"/>
          <p:cNvSpPr txBox="1"/>
          <p:nvPr/>
        </p:nvSpPr>
        <p:spPr>
          <a:xfrm>
            <a:off x="3798673" y="3567853"/>
            <a:ext cx="2957071" cy="507831"/>
          </a:xfrm>
          <a:prstGeom prst="rect">
            <a:avLst/>
          </a:prstGeom>
          <a:noFill/>
        </p:spPr>
        <p:txBody>
          <a:bodyPr wrap="square" rtlCol="0">
            <a:spAutoFit/>
          </a:bodyPr>
          <a:lstStyle/>
          <a:p>
            <a:r>
              <a:rPr lang="en-US" sz="1350" dirty="0">
                <a:solidFill>
                  <a:srgbClr val="FF0000"/>
                </a:solidFill>
                <a:sym typeface="Wingdings"/>
              </a:rPr>
              <a:t>FAST    </a:t>
            </a:r>
            <a:r>
              <a:rPr lang="en-US" altLang="zh-CN" sz="1350" dirty="0" smtClean="0">
                <a:solidFill>
                  <a:srgbClr val="FF0000"/>
                </a:solidFill>
                <a:sym typeface="Wingdings"/>
              </a:rPr>
              <a:t>ACCESS</a:t>
            </a:r>
            <a:endParaRPr lang="en-US" sz="1350" dirty="0">
              <a:solidFill>
                <a:srgbClr val="FF0000"/>
              </a:solidFill>
              <a:sym typeface="Wingdings"/>
            </a:endParaRPr>
          </a:p>
          <a:p>
            <a:r>
              <a:rPr lang="en-US" sz="1350" dirty="0">
                <a:solidFill>
                  <a:srgbClr val="FF0000"/>
                </a:solidFill>
                <a:sym typeface="Wingdings"/>
              </a:rPr>
              <a:t>SLOW  NO  ACCESS</a:t>
            </a:r>
            <a:endParaRPr lang="en-US" sz="1350" dirty="0">
              <a:solidFill>
                <a:srgbClr val="FF0000"/>
              </a:solidFill>
            </a:endParaRPr>
          </a:p>
        </p:txBody>
      </p:sp>
      <p:sp>
        <p:nvSpPr>
          <p:cNvPr id="2" name="Content Placeholder 1"/>
          <p:cNvSpPr>
            <a:spLocks noGrp="1"/>
          </p:cNvSpPr>
          <p:nvPr>
            <p:ph idx="15"/>
          </p:nvPr>
        </p:nvSpPr>
        <p:spPr/>
        <p:txBody>
          <a:bodyPr/>
          <a:lstStyle/>
          <a:p>
            <a:endParaRPr lang="en-US"/>
          </a:p>
        </p:txBody>
      </p:sp>
      <p:sp>
        <p:nvSpPr>
          <p:cNvPr id="42" name="TextBox 41"/>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3" name="Content Placeholder 2"/>
          <p:cNvSpPr>
            <a:spLocks noGrp="1"/>
          </p:cNvSpPr>
          <p:nvPr>
            <p:ph idx="15"/>
          </p:nvPr>
        </p:nvSpPr>
        <p:spPr/>
        <p:txBody>
          <a:bodyPr/>
          <a:lstStyle/>
          <a:p>
            <a:endParaRPr lang="en-US"/>
          </a:p>
        </p:txBody>
      </p:sp>
      <p:sp>
        <p:nvSpPr>
          <p:cNvPr id="4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41443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dissolve">
                                      <p:cBhvr>
                                        <p:cTn id="73" dur="500"/>
                                        <p:tgtEl>
                                          <p:spTgt spid="2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dissolve">
                                      <p:cBhvr>
                                        <p:cTn id="76" dur="500"/>
                                        <p:tgtEl>
                                          <p:spTgt spid="37"/>
                                        </p:tgtEl>
                                      </p:cBhvr>
                                    </p:animEffect>
                                  </p:childTnLst>
                                </p:cTn>
                              </p:par>
                              <p:par>
                                <p:cTn id="77" presetID="9"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dissolve">
                                      <p:cBhvr>
                                        <p:cTn id="79" dur="500"/>
                                        <p:tgtEl>
                                          <p:spTgt spid="39"/>
                                        </p:tgtEl>
                                      </p:cBhvr>
                                    </p:animEffect>
                                  </p:childTnLst>
                                </p:cTn>
                              </p:par>
                              <p:par>
                                <p:cTn id="80" presetID="9" presetClass="entr" presetSubtype="0"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dissolv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6" grpId="0"/>
      <p:bldP spid="28" grpId="0"/>
      <p:bldP spid="34" grpId="0"/>
      <p:bldP spid="36" grpId="0"/>
      <p:bldP spid="55" grpId="0"/>
      <p:bldP spid="20" grpId="0" animBg="1"/>
      <p:bldP spid="37"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647" y="928488"/>
            <a:ext cx="5653175" cy="461665"/>
          </a:xfrm>
          <a:prstGeom prst="rect">
            <a:avLst/>
          </a:prstGeom>
          <a:noFill/>
        </p:spPr>
        <p:txBody>
          <a:bodyPr wrap="square" rtlCol="0">
            <a:spAutoFit/>
          </a:bodyPr>
          <a:lstStyle/>
          <a:p>
            <a:pPr algn="ctr"/>
            <a:r>
              <a:rPr lang="en-US" altLang="zh-CN" sz="2400" dirty="0"/>
              <a:t>Flush-Reload on ARM</a:t>
            </a:r>
          </a:p>
        </p:txBody>
      </p:sp>
      <p:sp>
        <p:nvSpPr>
          <p:cNvPr id="4" name="Rectangle 3"/>
          <p:cNvSpPr/>
          <p:nvPr/>
        </p:nvSpPr>
        <p:spPr>
          <a:xfrm>
            <a:off x="545247" y="1794197"/>
            <a:ext cx="5907024" cy="738664"/>
          </a:xfrm>
          <a:prstGeom prst="rect">
            <a:avLst/>
          </a:prstGeom>
        </p:spPr>
        <p:txBody>
          <a:bodyPr wrap="square">
            <a:spAutoFit/>
          </a:bodyPr>
          <a:lstStyle/>
          <a:p>
            <a:pPr marL="428615" indent="-428615">
              <a:buFont typeface="Arial" charset="0"/>
              <a:buChar char="•"/>
            </a:pPr>
            <a:r>
              <a:rPr lang="en-US" altLang="zh-CN" sz="2100" dirty="0"/>
              <a:t>“Flush-Reload is not applicable on ARM”	</a:t>
            </a:r>
          </a:p>
          <a:p>
            <a:pPr lvl="1"/>
            <a:r>
              <a:rPr lang="en-US" altLang="zh-CN" sz="2100" dirty="0"/>
              <a:t>				</a:t>
            </a:r>
            <a:r>
              <a:rPr lang="en-US" altLang="zh-CN" sz="2100" dirty="0" smtClean="0"/>
              <a:t>--- </a:t>
            </a:r>
            <a:r>
              <a:rPr lang="en-US" altLang="zh-CN" sz="2100" dirty="0"/>
              <a:t>[</a:t>
            </a:r>
            <a:r>
              <a:rPr lang="en-US" altLang="zh-CN" sz="2100" dirty="0" err="1"/>
              <a:t>Yarom</a:t>
            </a:r>
            <a:r>
              <a:rPr lang="en-US" altLang="zh-CN" sz="2100" dirty="0"/>
              <a:t> et al., Security’14]</a:t>
            </a:r>
            <a:endParaRPr lang="zh-CN" altLang="en-US" sz="2100" dirty="0"/>
          </a:p>
        </p:txBody>
      </p:sp>
      <p:pic>
        <p:nvPicPr>
          <p:cNvPr id="5" name="Picture 4"/>
          <p:cNvPicPr>
            <a:picLocks noChangeAspect="1"/>
          </p:cNvPicPr>
          <p:nvPr/>
        </p:nvPicPr>
        <p:blipFill>
          <a:blip r:embed="rId2"/>
          <a:stretch>
            <a:fillRect/>
          </a:stretch>
        </p:blipFill>
        <p:spPr>
          <a:xfrm>
            <a:off x="2217764" y="2879712"/>
            <a:ext cx="2022939" cy="2022939"/>
          </a:xfrm>
          <a:prstGeom prst="rect">
            <a:avLst/>
          </a:prstGeom>
        </p:spPr>
      </p:pic>
      <p:sp>
        <p:nvSpPr>
          <p:cNvPr id="2" name="Content Placeholder 1"/>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420687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86" y="1304783"/>
            <a:ext cx="5653175" cy="461665"/>
          </a:xfrm>
          <a:prstGeom prst="rect">
            <a:avLst/>
          </a:prstGeom>
          <a:noFill/>
        </p:spPr>
        <p:txBody>
          <a:bodyPr wrap="square" rtlCol="0">
            <a:spAutoFit/>
          </a:bodyPr>
          <a:lstStyle/>
          <a:p>
            <a:pPr algn="ctr"/>
            <a:r>
              <a:rPr lang="en-US" altLang="zh-CN" sz="2400" dirty="0"/>
              <a:t>OUTLINE</a:t>
            </a:r>
          </a:p>
        </p:txBody>
      </p:sp>
      <p:sp>
        <p:nvSpPr>
          <p:cNvPr id="4" name="Content Placeholder 2"/>
          <p:cNvSpPr>
            <a:spLocks noGrp="1"/>
          </p:cNvSpPr>
          <p:nvPr>
            <p:ph idx="4294967295"/>
          </p:nvPr>
        </p:nvSpPr>
        <p:spPr>
          <a:xfrm>
            <a:off x="363578" y="1899734"/>
            <a:ext cx="7886700" cy="1956197"/>
          </a:xfrm>
          <a:prstGeom prst="rect">
            <a:avLst/>
          </a:prstGeom>
        </p:spPr>
        <p:txBody>
          <a:bodyPr/>
          <a:lstStyle/>
          <a:p>
            <a:pPr marL="557199" indent="-557199">
              <a:buFont typeface="+mj-lt"/>
              <a:buAutoNum type="arabicPeriod"/>
            </a:pPr>
            <a:r>
              <a:rPr lang="en-US" altLang="zh-CN" sz="2100" dirty="0">
                <a:solidFill>
                  <a:srgbClr val="FF0000"/>
                </a:solidFill>
              </a:rPr>
              <a:t>ARM</a:t>
            </a:r>
            <a:r>
              <a:rPr lang="zh-CN" altLang="en-US" sz="2100" dirty="0">
                <a:solidFill>
                  <a:srgbClr val="FF0000"/>
                </a:solidFill>
              </a:rPr>
              <a:t> </a:t>
            </a:r>
            <a:r>
              <a:rPr lang="en-US" altLang="zh-CN" sz="2100" dirty="0">
                <a:solidFill>
                  <a:srgbClr val="FF0000"/>
                </a:solidFill>
              </a:rPr>
              <a:t>Cache</a:t>
            </a:r>
            <a:r>
              <a:rPr lang="zh-CN" altLang="en-US" sz="2100" dirty="0">
                <a:solidFill>
                  <a:srgbClr val="FF0000"/>
                </a:solidFill>
              </a:rPr>
              <a:t> </a:t>
            </a:r>
            <a:r>
              <a:rPr lang="en-US" altLang="zh-CN" sz="2100" dirty="0">
                <a:solidFill>
                  <a:srgbClr val="FF0000"/>
                </a:solidFill>
              </a:rPr>
              <a:t>Exploration</a:t>
            </a:r>
            <a:endParaRPr lang="en-US" sz="2100" dirty="0">
              <a:solidFill>
                <a:srgbClr val="FF0000"/>
              </a:solidFill>
            </a:endParaRPr>
          </a:p>
          <a:p>
            <a:pPr marL="557199" indent="-557199">
              <a:buFont typeface="+mj-lt"/>
              <a:buAutoNum type="arabicPeriod"/>
            </a:pPr>
            <a:r>
              <a:rPr lang="en-US" altLang="zh-CN" sz="2100" dirty="0"/>
              <a:t>Return-Oriented</a:t>
            </a:r>
            <a:r>
              <a:rPr lang="zh-CN" altLang="en-US" sz="2100" dirty="0"/>
              <a:t> </a:t>
            </a:r>
            <a:r>
              <a:rPr lang="en-US" altLang="zh-CN" sz="2100" dirty="0"/>
              <a:t>Flush-Reload</a:t>
            </a:r>
            <a:r>
              <a:rPr lang="zh-CN" altLang="en-US" sz="2100" dirty="0"/>
              <a:t> </a:t>
            </a:r>
            <a:r>
              <a:rPr lang="en-US" altLang="zh-CN" sz="2100" dirty="0"/>
              <a:t>Attacks</a:t>
            </a:r>
            <a:r>
              <a:rPr lang="zh-CN" altLang="en-US" sz="2100" dirty="0"/>
              <a:t> </a:t>
            </a:r>
            <a:r>
              <a:rPr lang="en-US" altLang="zh-CN" sz="2100" dirty="0"/>
              <a:t>on</a:t>
            </a:r>
            <a:r>
              <a:rPr lang="zh-CN" altLang="en-US" sz="2100" dirty="0"/>
              <a:t> </a:t>
            </a:r>
            <a:r>
              <a:rPr lang="en-US" altLang="zh-CN" sz="2100" dirty="0"/>
              <a:t>ARM</a:t>
            </a:r>
            <a:endParaRPr lang="en-US" sz="2100" dirty="0"/>
          </a:p>
          <a:p>
            <a:pPr marL="557199" indent="-557199">
              <a:buFont typeface="+mj-lt"/>
              <a:buAutoNum type="arabicPeriod"/>
            </a:pPr>
            <a:r>
              <a:rPr lang="en-US" sz="2100" dirty="0"/>
              <a:t>Case studies</a:t>
            </a:r>
            <a:r>
              <a:rPr lang="zh-CN" altLang="en-US" sz="2100" dirty="0"/>
              <a:t> </a:t>
            </a:r>
            <a:r>
              <a:rPr lang="en-US" altLang="zh-CN" sz="2100" dirty="0"/>
              <a:t>on</a:t>
            </a:r>
            <a:r>
              <a:rPr lang="zh-CN" altLang="en-US" sz="2100" dirty="0"/>
              <a:t> </a:t>
            </a:r>
            <a:r>
              <a:rPr lang="en-US" altLang="zh-CN" sz="2100" dirty="0"/>
              <a:t>Android</a:t>
            </a:r>
            <a:endParaRPr lang="zh-CN" altLang="en-US" sz="2100" dirty="0"/>
          </a:p>
          <a:p>
            <a:pPr marL="557199" indent="-557199">
              <a:buFont typeface="+mj-lt"/>
              <a:buAutoNum type="arabicPeriod"/>
            </a:pPr>
            <a:r>
              <a:rPr lang="en-US" altLang="zh-CN" sz="2100" dirty="0"/>
              <a:t>Conclusion</a:t>
            </a:r>
            <a:endParaRPr lang="zh-CN" altLang="en-US" sz="2100" dirty="0"/>
          </a:p>
          <a:p>
            <a:pPr marL="557199" indent="-557199">
              <a:buFont typeface="+mj-lt"/>
              <a:buAutoNum type="arabicPeriod"/>
            </a:pPr>
            <a:endParaRPr lang="en-US" sz="2100" dirty="0"/>
          </a:p>
        </p:txBody>
      </p:sp>
      <p:sp>
        <p:nvSpPr>
          <p:cNvPr id="5"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 Xiao</a:t>
            </a:r>
            <a:r>
              <a:rPr lang="en-US" altLang="zh-CN" sz="1500" dirty="0">
                <a:solidFill>
                  <a:prstClr val="white"/>
                </a:solidFill>
              </a:rPr>
              <a:t>,</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217568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611" y="822219"/>
            <a:ext cx="5653175" cy="461665"/>
          </a:xfrm>
          <a:prstGeom prst="rect">
            <a:avLst/>
          </a:prstGeom>
          <a:noFill/>
        </p:spPr>
        <p:txBody>
          <a:bodyPr wrap="square" rtlCol="0">
            <a:spAutoFit/>
          </a:bodyPr>
          <a:lstStyle/>
          <a:p>
            <a:pPr algn="ctr"/>
            <a:r>
              <a:rPr lang="en-US" altLang="zh-CN" sz="2400" dirty="0"/>
              <a:t>Challenges</a:t>
            </a:r>
          </a:p>
        </p:txBody>
      </p:sp>
      <p:graphicFrame>
        <p:nvGraphicFramePr>
          <p:cNvPr id="6" name="Table 5"/>
          <p:cNvGraphicFramePr>
            <a:graphicFrameLocks noGrp="1"/>
          </p:cNvGraphicFramePr>
          <p:nvPr>
            <p:extLst>
              <p:ext uri="{D42A27DB-BD31-4B8C-83A1-F6EECF244321}">
                <p14:modId xmlns:p14="http://schemas.microsoft.com/office/powerpoint/2010/main" val="570073850"/>
              </p:ext>
            </p:extLst>
          </p:nvPr>
        </p:nvGraphicFramePr>
        <p:xfrm>
          <a:off x="323771" y="1859090"/>
          <a:ext cx="6400800" cy="2125980"/>
        </p:xfrm>
        <a:graphic>
          <a:graphicData uri="http://schemas.openxmlformats.org/drawingml/2006/table">
            <a:tbl>
              <a:tblPr firstRow="1" bandRow="1">
                <a:tableStyleId>{72833802-FEF1-4C79-8D5D-14CF1EAF98D9}</a:tableStyleId>
              </a:tblPr>
              <a:tblGrid>
                <a:gridCol w="2133600"/>
                <a:gridCol w="2133600"/>
                <a:gridCol w="2133600"/>
              </a:tblGrid>
              <a:tr h="388620">
                <a:tc>
                  <a:txBody>
                    <a:bodyPr/>
                    <a:lstStyle/>
                    <a:p>
                      <a:pPr algn="ctr"/>
                      <a:endParaRPr lang="en-US" sz="2100" dirty="0">
                        <a:solidFill>
                          <a:schemeClr val="tx1"/>
                        </a:solidFill>
                      </a:endParaRPr>
                    </a:p>
                  </a:txBody>
                  <a:tcPr marL="68580" marR="68580" marT="34290" marB="34290">
                    <a:solidFill>
                      <a:srgbClr val="00B0F0"/>
                    </a:solidFill>
                  </a:tcPr>
                </a:tc>
                <a:tc>
                  <a:txBody>
                    <a:bodyPr/>
                    <a:lstStyle/>
                    <a:p>
                      <a:pPr algn="ctr"/>
                      <a:r>
                        <a:rPr lang="en-US" altLang="zh-CN" sz="2100" dirty="0" smtClean="0">
                          <a:solidFill>
                            <a:schemeClr val="tx1"/>
                          </a:solidFill>
                        </a:rPr>
                        <a:t>Intel</a:t>
                      </a:r>
                      <a:endParaRPr lang="en-US" sz="2100" dirty="0">
                        <a:solidFill>
                          <a:schemeClr val="tx1"/>
                        </a:solidFill>
                      </a:endParaRPr>
                    </a:p>
                  </a:txBody>
                  <a:tcPr marL="68580" marR="68580" marT="34290" marB="34290">
                    <a:solidFill>
                      <a:srgbClr val="00B0F0"/>
                    </a:solidFill>
                  </a:tcPr>
                </a:tc>
                <a:tc>
                  <a:txBody>
                    <a:bodyPr/>
                    <a:lstStyle/>
                    <a:p>
                      <a:pPr algn="ctr"/>
                      <a:r>
                        <a:rPr lang="en-US" altLang="zh-CN" sz="2100" dirty="0" smtClean="0">
                          <a:solidFill>
                            <a:schemeClr val="tx1"/>
                          </a:solidFill>
                        </a:rPr>
                        <a:t>ARM</a:t>
                      </a:r>
                      <a:endParaRPr lang="en-US" sz="2100" dirty="0">
                        <a:solidFill>
                          <a:schemeClr val="tx1"/>
                        </a:solidFill>
                      </a:endParaRPr>
                    </a:p>
                  </a:txBody>
                  <a:tcPr marL="68580" marR="68580" marT="34290" marB="34290">
                    <a:solidFill>
                      <a:srgbClr val="00B0F0"/>
                    </a:solidFill>
                  </a:tcPr>
                </a:tc>
              </a:tr>
              <a:tr h="4654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2100" dirty="0" smtClean="0">
                          <a:solidFill>
                            <a:schemeClr val="tx1"/>
                          </a:solidFill>
                        </a:rPr>
                        <a:t>Unprivileged</a:t>
                      </a:r>
                      <a:endParaRPr lang="zh-CN" altLang="en-US" sz="210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2100" dirty="0" smtClean="0">
                          <a:solidFill>
                            <a:schemeClr val="tx1"/>
                          </a:solidFill>
                        </a:rPr>
                        <a:t>Cache Flush</a:t>
                      </a:r>
                      <a:r>
                        <a:rPr lang="zh-CN" altLang="en-US" sz="2100" dirty="0" smtClean="0">
                          <a:solidFill>
                            <a:schemeClr val="tx1"/>
                          </a:solidFill>
                        </a:rPr>
                        <a:t> </a:t>
                      </a:r>
                      <a:r>
                        <a:rPr lang="en-US" altLang="zh-CN" sz="2100" dirty="0" smtClean="0">
                          <a:solidFill>
                            <a:schemeClr val="tx1"/>
                          </a:solidFill>
                        </a:rPr>
                        <a:t>Instruction</a:t>
                      </a:r>
                      <a:endParaRPr lang="en-US" sz="2100" dirty="0" smtClean="0">
                        <a:solidFill>
                          <a:schemeClr val="tx1"/>
                        </a:solidFill>
                      </a:endParaRPr>
                    </a:p>
                  </a:txBody>
                  <a:tcPr marL="68580" marR="68580" marT="34290" marB="34290"/>
                </a:tc>
                <a:tc>
                  <a:txBody>
                    <a:bodyPr/>
                    <a:lstStyle/>
                    <a:p>
                      <a:pPr algn="ctr"/>
                      <a:endParaRPr lang="zh-CN" altLang="en-US" sz="2100" dirty="0" smtClean="0">
                        <a:solidFill>
                          <a:schemeClr val="tx1"/>
                        </a:solidFill>
                      </a:endParaRPr>
                    </a:p>
                    <a:p>
                      <a:pPr algn="ctr"/>
                      <a:r>
                        <a:rPr lang="en-US" altLang="zh-CN" sz="2100" dirty="0" err="1" smtClean="0">
                          <a:solidFill>
                            <a:schemeClr val="tx1"/>
                          </a:solidFill>
                        </a:rPr>
                        <a:t>clflush</a:t>
                      </a:r>
                      <a:endParaRPr lang="en-US" sz="2100" dirty="0">
                        <a:solidFill>
                          <a:schemeClr val="tx1"/>
                        </a:solidFill>
                      </a:endParaRPr>
                    </a:p>
                  </a:txBody>
                  <a:tcPr marL="68580" marR="68580" marT="34290" marB="34290"/>
                </a:tc>
                <a:tc>
                  <a:txBody>
                    <a:bodyPr/>
                    <a:lstStyle/>
                    <a:p>
                      <a:pPr algn="ctr"/>
                      <a:endParaRPr lang="zh-CN" altLang="en-US" sz="2100" dirty="0" smtClean="0">
                        <a:solidFill>
                          <a:schemeClr val="tx1"/>
                        </a:solidFill>
                      </a:endParaRPr>
                    </a:p>
                    <a:p>
                      <a:pPr algn="ctr"/>
                      <a:r>
                        <a:rPr lang="en-US" altLang="zh-CN" sz="2100" dirty="0" smtClean="0">
                          <a:solidFill>
                            <a:schemeClr val="tx1"/>
                          </a:solidFill>
                        </a:rPr>
                        <a:t>???</a:t>
                      </a:r>
                      <a:endParaRPr lang="en-US" sz="2100" dirty="0">
                        <a:solidFill>
                          <a:schemeClr val="tx1"/>
                        </a:solidFill>
                      </a:endParaRPr>
                    </a:p>
                  </a:txBody>
                  <a:tcPr marL="68580" marR="68580" marT="34290" marB="34290"/>
                </a:tc>
              </a:tr>
              <a:tr h="708660">
                <a:tc>
                  <a:txBody>
                    <a:bodyPr/>
                    <a:lstStyle/>
                    <a:p>
                      <a:pPr algn="ctr"/>
                      <a:r>
                        <a:rPr lang="en-US" altLang="zh-CN" sz="2100" dirty="0" smtClean="0">
                          <a:solidFill>
                            <a:schemeClr val="tx1"/>
                          </a:solidFill>
                        </a:rPr>
                        <a:t>Cache</a:t>
                      </a:r>
                      <a:r>
                        <a:rPr lang="zh-CN" altLang="en-US" sz="2100" dirty="0" smtClean="0">
                          <a:solidFill>
                            <a:schemeClr val="tx1"/>
                          </a:solidFill>
                        </a:rPr>
                        <a:t> </a:t>
                      </a:r>
                      <a:r>
                        <a:rPr lang="en-US" altLang="zh-CN" sz="2100" dirty="0" smtClean="0">
                          <a:solidFill>
                            <a:schemeClr val="tx1"/>
                          </a:solidFill>
                        </a:rPr>
                        <a:t>Inclusiveness</a:t>
                      </a:r>
                      <a:endParaRPr lang="en-US" sz="2100" dirty="0">
                        <a:solidFill>
                          <a:schemeClr val="tx1"/>
                        </a:solidFill>
                      </a:endParaRPr>
                    </a:p>
                  </a:txBody>
                  <a:tcPr marL="68580" marR="68580" marT="34290" marB="34290"/>
                </a:tc>
                <a:tc>
                  <a:txBody>
                    <a:bodyPr/>
                    <a:lstStyle/>
                    <a:p>
                      <a:pPr algn="ctr"/>
                      <a:r>
                        <a:rPr lang="en-US" altLang="zh-CN" sz="2100" dirty="0" smtClean="0">
                          <a:solidFill>
                            <a:schemeClr val="tx1"/>
                          </a:solidFill>
                        </a:rPr>
                        <a:t>Inclusive</a:t>
                      </a:r>
                      <a:r>
                        <a:rPr lang="zh-CN" altLang="en-US" sz="2100" baseline="0" dirty="0" smtClean="0">
                          <a:solidFill>
                            <a:schemeClr val="tx1"/>
                          </a:solidFill>
                        </a:rPr>
                        <a:t> </a:t>
                      </a:r>
                    </a:p>
                    <a:p>
                      <a:pPr algn="ctr"/>
                      <a:r>
                        <a:rPr lang="en-US" altLang="zh-CN" sz="2100" baseline="0" dirty="0" smtClean="0">
                          <a:solidFill>
                            <a:schemeClr val="tx1"/>
                          </a:solidFill>
                        </a:rPr>
                        <a:t>last-level</a:t>
                      </a:r>
                      <a:r>
                        <a:rPr lang="zh-CN" altLang="en-US" sz="2100" baseline="0" dirty="0" smtClean="0">
                          <a:solidFill>
                            <a:schemeClr val="tx1"/>
                          </a:solidFill>
                        </a:rPr>
                        <a:t> </a:t>
                      </a:r>
                      <a:r>
                        <a:rPr lang="en-US" altLang="zh-CN" sz="2100" baseline="0" dirty="0" smtClean="0">
                          <a:solidFill>
                            <a:schemeClr val="tx1"/>
                          </a:solidFill>
                        </a:rPr>
                        <a:t>cache</a:t>
                      </a:r>
                      <a:endParaRPr lang="en-US" sz="2100" dirty="0">
                        <a:solidFill>
                          <a:schemeClr val="tx1"/>
                        </a:solidFill>
                      </a:endParaRPr>
                    </a:p>
                  </a:txBody>
                  <a:tcPr marL="68580" marR="68580" marT="34290" marB="34290"/>
                </a:tc>
                <a:tc>
                  <a:txBody>
                    <a:bodyPr/>
                    <a:lstStyle/>
                    <a:p>
                      <a:pPr algn="ctr"/>
                      <a:r>
                        <a:rPr lang="en-US" altLang="zh-CN" sz="2100" dirty="0" smtClean="0">
                          <a:solidFill>
                            <a:schemeClr val="tx1"/>
                          </a:solidFill>
                        </a:rPr>
                        <a:t>???</a:t>
                      </a:r>
                      <a:endParaRPr lang="en-US" sz="2100" dirty="0">
                        <a:solidFill>
                          <a:schemeClr val="tx1"/>
                        </a:solidFill>
                      </a:endParaRPr>
                    </a:p>
                  </a:txBody>
                  <a:tcPr marL="68580" marR="68580" marT="34290" marB="34290"/>
                </a:tc>
              </a:tr>
            </a:tbl>
          </a:graphicData>
        </a:graphic>
      </p:graphicFrame>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4" name="TextBox 3"/>
          <p:cNvSpPr txBox="1"/>
          <p:nvPr/>
        </p:nvSpPr>
        <p:spPr>
          <a:xfrm>
            <a:off x="1206806" y="4375610"/>
            <a:ext cx="4634730" cy="369332"/>
          </a:xfrm>
          <a:prstGeom prst="rect">
            <a:avLst/>
          </a:prstGeom>
          <a:noFill/>
        </p:spPr>
        <p:txBody>
          <a:bodyPr wrap="none" rtlCol="0">
            <a:spAutoFit/>
          </a:bodyPr>
          <a:lstStyle/>
          <a:p>
            <a:r>
              <a:rPr lang="en-US" altLang="zh-CN" dirty="0" smtClean="0"/>
              <a:t>Note:</a:t>
            </a:r>
            <a:r>
              <a:rPr lang="zh-CN" altLang="en-US" dirty="0" smtClean="0"/>
              <a:t> </a:t>
            </a:r>
            <a:r>
              <a:rPr lang="en-US" altLang="zh-CN" dirty="0" smtClean="0"/>
              <a:t>Last-level</a:t>
            </a:r>
            <a:r>
              <a:rPr lang="zh-CN" altLang="en-US" dirty="0" smtClean="0"/>
              <a:t> </a:t>
            </a:r>
            <a:r>
              <a:rPr lang="en-US" altLang="zh-CN" dirty="0"/>
              <a:t>c</a:t>
            </a:r>
            <a:r>
              <a:rPr lang="en-US" altLang="zh-CN" dirty="0" smtClean="0"/>
              <a:t>ache</a:t>
            </a:r>
            <a:r>
              <a:rPr lang="zh-CN" altLang="en-US" dirty="0" smtClean="0"/>
              <a:t> </a:t>
            </a:r>
            <a:r>
              <a:rPr lang="en-US" altLang="zh-CN" dirty="0" smtClean="0"/>
              <a:t>on</a:t>
            </a:r>
            <a:r>
              <a:rPr lang="zh-CN" altLang="en-US" dirty="0" smtClean="0"/>
              <a:t> </a:t>
            </a:r>
            <a:r>
              <a:rPr lang="en-US" altLang="zh-CN" dirty="0" smtClean="0"/>
              <a:t>ARM</a:t>
            </a:r>
            <a:r>
              <a:rPr lang="zh-CN" altLang="en-US" dirty="0" smtClean="0"/>
              <a:t> </a:t>
            </a:r>
            <a:r>
              <a:rPr lang="en-US" altLang="zh-CN" dirty="0" smtClean="0"/>
              <a:t>is</a:t>
            </a:r>
            <a:r>
              <a:rPr lang="zh-CN" altLang="en-US" dirty="0" smtClean="0"/>
              <a:t> </a:t>
            </a:r>
            <a:r>
              <a:rPr lang="en-US" altLang="zh-CN" dirty="0" smtClean="0"/>
              <a:t>L2</a:t>
            </a:r>
            <a:r>
              <a:rPr lang="zh-CN" altLang="en-US" dirty="0" smtClean="0"/>
              <a:t> </a:t>
            </a:r>
            <a:r>
              <a:rPr lang="en-US" altLang="zh-CN" dirty="0" smtClean="0"/>
              <a:t>cache</a:t>
            </a:r>
            <a:endParaRPr lang="en-US" dirty="0"/>
          </a:p>
        </p:txBody>
      </p:sp>
    </p:spTree>
    <p:extLst>
      <p:ext uri="{BB962C8B-B14F-4D97-AF65-F5344CB8AC3E}">
        <p14:creationId xmlns:p14="http://schemas.microsoft.com/office/powerpoint/2010/main" val="1623380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3" y="1684584"/>
            <a:ext cx="5960481"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t>Victim’s memory access must put</a:t>
            </a:r>
            <a:r>
              <a:rPr lang="zh-CN" altLang="en-US" dirty="0" smtClean="0"/>
              <a:t> </a:t>
            </a:r>
            <a:r>
              <a:rPr lang="en-US" altLang="zh-CN" dirty="0" smtClean="0"/>
              <a:t>the</a:t>
            </a:r>
            <a:r>
              <a:rPr lang="zh-CN" altLang="en-US" dirty="0" smtClean="0"/>
              <a:t> </a:t>
            </a:r>
            <a:r>
              <a:rPr lang="en-US" altLang="zh-CN" dirty="0" smtClean="0"/>
              <a:t>cache</a:t>
            </a:r>
            <a:r>
              <a:rPr lang="zh-CN" altLang="en-US" dirty="0" smtClean="0"/>
              <a:t> </a:t>
            </a:r>
            <a:r>
              <a:rPr lang="en-US" altLang="zh-CN" dirty="0" smtClean="0"/>
              <a:t>line into </a:t>
            </a:r>
            <a:r>
              <a:rPr lang="en-US" altLang="zh-CN" dirty="0"/>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87479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4" y="1684584"/>
            <a:ext cx="5994664"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solidFill>
                  <a:srgbClr val="FF0000"/>
                </a:solidFill>
              </a:rPr>
              <a:t>Local </a:t>
            </a:r>
            <a:r>
              <a:rPr lang="en-US" altLang="zh-CN" dirty="0">
                <a:solidFill>
                  <a:srgbClr val="FF0000"/>
                </a:solidFill>
              </a:rPr>
              <a:t>L1 </a:t>
            </a:r>
            <a:r>
              <a:rPr lang="en-US" altLang="zh-CN" dirty="0" smtClean="0">
                <a:solidFill>
                  <a:srgbClr val="FF0000"/>
                </a:solidFill>
              </a:rPr>
              <a:t>cache</a:t>
            </a:r>
          </a:p>
          <a:p>
            <a:pPr marL="885815" lvl="1" indent="-428615">
              <a:buFont typeface="Arial" charset="0"/>
              <a:buChar char="•"/>
            </a:pPr>
            <a:r>
              <a:rPr lang="en-US" altLang="zh-CN" dirty="0" smtClean="0">
                <a:solidFill>
                  <a:srgbClr val="FF0000"/>
                </a:solidFill>
              </a:rPr>
              <a:t>Shared L2 cache</a:t>
            </a:r>
            <a:endParaRPr lang="en-US" altLang="zh-CN" dirty="0">
              <a:solidFill>
                <a:srgbClr val="FF0000"/>
              </a:solidFill>
            </a:endParaRPr>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t>Victim’s memory access must put</a:t>
            </a:r>
            <a:r>
              <a:rPr lang="zh-CN" altLang="en-US" dirty="0" smtClean="0"/>
              <a:t> </a:t>
            </a:r>
            <a:r>
              <a:rPr lang="en-US" altLang="zh-CN" dirty="0" smtClean="0"/>
              <a:t>the</a:t>
            </a:r>
            <a:r>
              <a:rPr lang="zh-CN" altLang="en-US" dirty="0" smtClean="0"/>
              <a:t> </a:t>
            </a:r>
            <a:r>
              <a:rPr lang="en-US" altLang="zh-CN" dirty="0" smtClean="0"/>
              <a:t>cache</a:t>
            </a:r>
            <a:r>
              <a:rPr lang="zh-CN" altLang="en-US" dirty="0" smtClean="0"/>
              <a:t> </a:t>
            </a:r>
            <a:r>
              <a:rPr lang="en-US" altLang="zh-CN" dirty="0" smtClean="0"/>
              <a:t>line into </a:t>
            </a:r>
            <a:r>
              <a:rPr lang="en-US" altLang="zh-CN" dirty="0"/>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2" name="TextBox 1"/>
          <p:cNvSpPr txBox="1"/>
          <p:nvPr/>
        </p:nvSpPr>
        <p:spPr>
          <a:xfrm>
            <a:off x="3339413" y="2416908"/>
            <a:ext cx="2736647" cy="369332"/>
          </a:xfrm>
          <a:prstGeom prst="rect">
            <a:avLst/>
          </a:prstGeom>
          <a:noFill/>
        </p:spPr>
        <p:txBody>
          <a:bodyPr wrap="none" rtlCol="0">
            <a:spAutoFit/>
          </a:bodyPr>
          <a:lstStyle/>
          <a:p>
            <a:r>
              <a:rPr lang="en-US" dirty="0" smtClean="0">
                <a:solidFill>
                  <a:srgbClr val="0070C0"/>
                </a:solidFill>
              </a:rPr>
              <a:t>see changes in L2 cache</a:t>
            </a:r>
            <a:endParaRPr lang="en-US" dirty="0">
              <a:solidFill>
                <a:srgbClr val="0070C0"/>
              </a:solidFill>
            </a:endParaRPr>
          </a:p>
        </p:txBody>
      </p:sp>
      <p:sp>
        <p:nvSpPr>
          <p:cNvPr id="7" name="Content Placeholder 6"/>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98543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3" y="1684584"/>
            <a:ext cx="6020301"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solidFill>
                  <a:srgbClr val="FF0000"/>
                </a:solidFill>
              </a:rPr>
              <a:t>L1 </a:t>
            </a:r>
            <a:r>
              <a:rPr lang="en-US" altLang="zh-CN" dirty="0">
                <a:solidFill>
                  <a:srgbClr val="FF0000"/>
                </a:solidFill>
              </a:rPr>
              <a:t>cache of other cores</a:t>
            </a:r>
            <a:endParaRPr lang="zh-CN" altLang="en-US" dirty="0">
              <a:solidFill>
                <a:srgbClr val="FF0000"/>
              </a:solidFill>
            </a:endParaRPr>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t>Victim’s memory access must put</a:t>
            </a:r>
            <a:r>
              <a:rPr lang="zh-CN" altLang="en-US" dirty="0" smtClean="0"/>
              <a:t> </a:t>
            </a:r>
            <a:r>
              <a:rPr lang="en-US" altLang="zh-CN" dirty="0" smtClean="0"/>
              <a:t>the</a:t>
            </a:r>
            <a:r>
              <a:rPr lang="zh-CN" altLang="en-US" dirty="0" smtClean="0"/>
              <a:t> </a:t>
            </a:r>
            <a:r>
              <a:rPr lang="en-US" altLang="zh-CN" dirty="0" smtClean="0"/>
              <a:t>cache</a:t>
            </a:r>
            <a:r>
              <a:rPr lang="zh-CN" altLang="en-US" dirty="0" smtClean="0"/>
              <a:t> </a:t>
            </a:r>
            <a:r>
              <a:rPr lang="en-US" altLang="zh-CN" dirty="0" smtClean="0"/>
              <a:t>line into </a:t>
            </a:r>
            <a:r>
              <a:rPr lang="en-US" altLang="zh-CN" dirty="0"/>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13079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Flush(3)</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17" name="Straight Connector 16"/>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FLUSH</a:t>
            </a:r>
            <a:endParaRPr lang="en-US" sz="1350" dirty="0">
              <a:solidFill>
                <a:srgbClr val="FF0000"/>
              </a:solidFill>
            </a:endParaRPr>
          </a:p>
        </p:txBody>
      </p:sp>
      <p:cxnSp>
        <p:nvCxnSpPr>
          <p:cNvPr id="21" name="Straight Connector 20"/>
          <p:cNvCxnSpPr/>
          <p:nvPr/>
        </p:nvCxnSpPr>
        <p:spPr>
          <a:xfrm>
            <a:off x="4461693"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Content Placeholder 1"/>
          <p:cNvSpPr>
            <a:spLocks noGrp="1"/>
          </p:cNvSpPr>
          <p:nvPr>
            <p:ph idx="15"/>
          </p:nvPr>
        </p:nvSpPr>
        <p:spPr/>
        <p:txBody>
          <a:bodyPr/>
          <a:lstStyle/>
          <a:p>
            <a:endParaRPr lang="en-US"/>
          </a:p>
        </p:txBody>
      </p:sp>
      <p:sp>
        <p:nvSpPr>
          <p:cNvPr id="22"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53994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40133" y="2885473"/>
            <a:ext cx="2663662" cy="1957269"/>
          </a:xfrm>
          <a:prstGeom prst="roundRect">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483489" y="932010"/>
            <a:ext cx="4106317" cy="461665"/>
          </a:xfrm>
          <a:prstGeom prst="rect">
            <a:avLst/>
          </a:prstGeom>
          <a:noFill/>
        </p:spPr>
        <p:txBody>
          <a:bodyPr wrap="none" rtlCol="0">
            <a:spAutoFit/>
          </a:bodyPr>
          <a:lstStyle/>
          <a:p>
            <a:r>
              <a:rPr lang="en-US" altLang="zh-CN" sz="2400" dirty="0"/>
              <a:t>Cache</a:t>
            </a:r>
            <a:r>
              <a:rPr lang="zh-CN" altLang="en-US" sz="2400" dirty="0"/>
              <a:t> </a:t>
            </a:r>
            <a:r>
              <a:rPr lang="en-US" altLang="zh-CN" sz="2400" dirty="0"/>
              <a:t>Side-Channel Attacks</a:t>
            </a:r>
          </a:p>
        </p:txBody>
      </p:sp>
      <p:sp>
        <p:nvSpPr>
          <p:cNvPr id="4" name="Rectangle 3"/>
          <p:cNvSpPr/>
          <p:nvPr/>
        </p:nvSpPr>
        <p:spPr>
          <a:xfrm>
            <a:off x="397232" y="1656239"/>
            <a:ext cx="5661735" cy="1631216"/>
          </a:xfrm>
          <a:prstGeom prst="rect">
            <a:avLst/>
          </a:prstGeom>
        </p:spPr>
        <p:txBody>
          <a:bodyPr wrap="square">
            <a:spAutoFit/>
          </a:bodyPr>
          <a:lstStyle/>
          <a:p>
            <a:pPr marL="428615" indent="-428615">
              <a:buFont typeface="Arial" charset="0"/>
              <a:buChar char="•"/>
            </a:pPr>
            <a:r>
              <a:rPr lang="en-US" sz="2000" dirty="0"/>
              <a:t>A</a:t>
            </a:r>
            <a:r>
              <a:rPr lang="en-US" sz="2000" dirty="0" smtClean="0"/>
              <a:t>ttacker can learn sensitive information by monitoring </a:t>
            </a:r>
            <a:r>
              <a:rPr lang="en-US" sz="2000" dirty="0"/>
              <a:t>cache accesses made by the victim in a shared </a:t>
            </a:r>
            <a:r>
              <a:rPr lang="en-US" sz="2000" dirty="0" smtClean="0"/>
              <a:t>computer system</a:t>
            </a:r>
          </a:p>
          <a:p>
            <a:pPr marL="428615" indent="-428615">
              <a:buFont typeface="Arial" charset="0"/>
              <a:buChar char="•"/>
            </a:pPr>
            <a:endParaRPr lang="en-US" altLang="zh-CN" sz="2000" dirty="0"/>
          </a:p>
          <a:p>
            <a:pPr marL="428615" indent="-428615">
              <a:buFont typeface="Arial" charset="0"/>
              <a:buChar char="•"/>
            </a:pPr>
            <a:r>
              <a:rPr lang="en-US" altLang="zh-CN" sz="2000" dirty="0" smtClean="0"/>
              <a:t>Threat model:</a:t>
            </a:r>
            <a:endParaRPr lang="zh-CN" altLang="en-US" sz="21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96" y="3148037"/>
            <a:ext cx="954760" cy="954760"/>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6430" y="3148037"/>
            <a:ext cx="903376" cy="962476"/>
          </a:xfrm>
          <a:prstGeom prst="rect">
            <a:avLst/>
          </a:prstGeom>
        </p:spPr>
      </p:pic>
      <p:sp>
        <p:nvSpPr>
          <p:cNvPr id="8" name="TextBox 7"/>
          <p:cNvSpPr txBox="1"/>
          <p:nvPr/>
        </p:nvSpPr>
        <p:spPr>
          <a:xfrm>
            <a:off x="3536645" y="4418176"/>
            <a:ext cx="2154853" cy="369332"/>
          </a:xfrm>
          <a:prstGeom prst="rect">
            <a:avLst/>
          </a:prstGeom>
          <a:noFill/>
        </p:spPr>
        <p:txBody>
          <a:bodyPr wrap="square" rtlCol="0">
            <a:spAutoFit/>
          </a:bodyPr>
          <a:lstStyle/>
          <a:p>
            <a:r>
              <a:rPr lang="en-US" dirty="0" smtClean="0"/>
              <a:t>Physical Machine</a:t>
            </a:r>
            <a:endParaRPr lang="en-US" dirty="0"/>
          </a:p>
        </p:txBody>
      </p:sp>
      <p:sp>
        <p:nvSpPr>
          <p:cNvPr id="12" name="Content Placeholder 11"/>
          <p:cNvSpPr>
            <a:spLocks noGrp="1"/>
          </p:cNvSpPr>
          <p:nvPr>
            <p:ph idx="15"/>
          </p:nvPr>
        </p:nvSpPr>
        <p:spPr/>
        <p:txBody>
          <a:bodyPr/>
          <a:lstStyle/>
          <a:p>
            <a:endParaRPr lang="en-US"/>
          </a:p>
        </p:txBody>
      </p:sp>
      <p:sp>
        <p:nvSpPr>
          <p:cNvPr id="1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08044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10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allAtOnce"/>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p:txBody>
          <a:bodyPr/>
          <a:lstStyle/>
          <a:p>
            <a:endParaRPr lang="en-US"/>
          </a:p>
        </p:txBody>
      </p:sp>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Flush(3)</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17" name="Straight Connector 16"/>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FLUSH</a:t>
            </a:r>
            <a:endParaRPr lang="en-US" sz="1350" dirty="0">
              <a:solidFill>
                <a:srgbClr val="FF0000"/>
              </a:solidFill>
            </a:endParaRPr>
          </a:p>
        </p:txBody>
      </p:sp>
      <p:sp>
        <p:nvSpPr>
          <p:cNvPr id="2" name="Content Placeholder 1"/>
          <p:cNvSpPr>
            <a:spLocks noGrp="1"/>
          </p:cNvSpPr>
          <p:nvPr>
            <p:ph idx="15"/>
          </p:nvPr>
        </p:nvSpPr>
        <p:spPr/>
        <p:txBody>
          <a:bodyPr/>
          <a:lstStyle/>
          <a:p>
            <a:endParaRPr lang="en-US"/>
          </a:p>
        </p:txBody>
      </p:sp>
      <p:sp>
        <p:nvSpPr>
          <p:cNvPr id="1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04561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Flush(3)</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17" name="Straight Connector 16"/>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590714" y="2191090"/>
            <a:ext cx="1267285"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RELOAD&amp;TIME</a:t>
            </a:r>
            <a:endParaRPr lang="en-US" sz="1350" dirty="0">
              <a:solidFill>
                <a:srgbClr val="FF0000"/>
              </a:solidFill>
            </a:endParaRPr>
          </a:p>
        </p:txBody>
      </p:sp>
      <p:sp>
        <p:nvSpPr>
          <p:cNvPr id="16" name="TextBox 15"/>
          <p:cNvSpPr txBox="1"/>
          <p:nvPr/>
        </p:nvSpPr>
        <p:spPr>
          <a:xfrm>
            <a:off x="5706345" y="3742136"/>
            <a:ext cx="1018227" cy="923330"/>
          </a:xfrm>
          <a:prstGeom prst="rect">
            <a:avLst/>
          </a:prstGeom>
          <a:noFill/>
        </p:spPr>
        <p:txBody>
          <a:bodyPr wrap="none" rtlCol="0">
            <a:spAutoFit/>
          </a:bodyPr>
          <a:lstStyle/>
          <a:p>
            <a:pPr algn="ctr"/>
            <a:r>
              <a:rPr lang="en-US" altLang="zh-CN" dirty="0" smtClean="0">
                <a:solidFill>
                  <a:srgbClr val="0070C0"/>
                </a:solidFill>
              </a:rPr>
              <a:t>Memory</a:t>
            </a:r>
            <a:endParaRPr lang="zh-CN" altLang="en-US" dirty="0" smtClean="0">
              <a:solidFill>
                <a:srgbClr val="0070C0"/>
              </a:solidFill>
            </a:endParaRPr>
          </a:p>
          <a:p>
            <a:pPr algn="ctr"/>
            <a:r>
              <a:rPr lang="en-US" altLang="zh-CN" dirty="0" smtClean="0">
                <a:solidFill>
                  <a:srgbClr val="0070C0"/>
                </a:solidFill>
              </a:rPr>
              <a:t>Access</a:t>
            </a:r>
            <a:endParaRPr lang="zh-CN" altLang="en-US" dirty="0" smtClean="0">
              <a:solidFill>
                <a:srgbClr val="0070C0"/>
              </a:solidFill>
            </a:endParaRPr>
          </a:p>
          <a:p>
            <a:pPr algn="ctr"/>
            <a:r>
              <a:rPr lang="en-US" altLang="zh-CN" dirty="0" smtClean="0">
                <a:solidFill>
                  <a:srgbClr val="0070C0"/>
                </a:solidFill>
              </a:rPr>
              <a:t>Time</a:t>
            </a:r>
            <a:endParaRPr lang="en-US" dirty="0">
              <a:solidFill>
                <a:srgbClr val="0070C0"/>
              </a:solidFill>
            </a:endParaRPr>
          </a:p>
        </p:txBody>
      </p:sp>
      <p:pic>
        <p:nvPicPr>
          <p:cNvPr id="18" name="Picture 17"/>
          <p:cNvPicPr>
            <a:picLocks noChangeAspect="1"/>
          </p:cNvPicPr>
          <p:nvPr/>
        </p:nvPicPr>
        <p:blipFill>
          <a:blip r:embed="rId2"/>
          <a:stretch>
            <a:fillRect/>
          </a:stretch>
        </p:blipFill>
        <p:spPr>
          <a:xfrm>
            <a:off x="5920772" y="3136345"/>
            <a:ext cx="566049" cy="566049"/>
          </a:xfrm>
          <a:prstGeom prst="rect">
            <a:avLst/>
          </a:prstGeom>
        </p:spPr>
      </p:pic>
      <p:sp>
        <p:nvSpPr>
          <p:cNvPr id="2" name="Content Placeholder 1"/>
          <p:cNvSpPr>
            <a:spLocks noGrp="1"/>
          </p:cNvSpPr>
          <p:nvPr>
            <p:ph idx="15"/>
          </p:nvPr>
        </p:nvSpPr>
        <p:spPr/>
        <p:txBody>
          <a:bodyPr/>
          <a:lstStyle/>
          <a:p>
            <a:endParaRPr lang="en-US"/>
          </a:p>
        </p:txBody>
      </p:sp>
      <p:sp>
        <p:nvSpPr>
          <p:cNvPr id="21"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3" name="Down Arrow 2"/>
          <p:cNvSpPr/>
          <p:nvPr/>
        </p:nvSpPr>
        <p:spPr>
          <a:xfrm>
            <a:off x="4372814" y="2885917"/>
            <a:ext cx="709301" cy="2038711"/>
          </a:xfrm>
          <a:prstGeom prst="downArrow">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942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dissolve">
                                      <p:cBhvr>
                                        <p:cTn id="25" dur="500"/>
                                        <p:tgtEl>
                                          <p:spTgt spid="16">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dissolve">
                                      <p:cBhvr>
                                        <p:cTn id="2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4" y="1684584"/>
            <a:ext cx="6011756"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solidFill>
                  <a:srgbClr val="FF0000"/>
                </a:solidFill>
              </a:rPr>
              <a:t>Victim’s memory access must put</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cache</a:t>
            </a:r>
            <a:r>
              <a:rPr lang="zh-CN" altLang="en-US" dirty="0" smtClean="0">
                <a:solidFill>
                  <a:srgbClr val="FF0000"/>
                </a:solidFill>
              </a:rPr>
              <a:t> </a:t>
            </a:r>
            <a:r>
              <a:rPr lang="en-US" altLang="zh-CN" dirty="0" smtClean="0">
                <a:solidFill>
                  <a:srgbClr val="FF0000"/>
                </a:solidFill>
              </a:rPr>
              <a:t>line into </a:t>
            </a:r>
            <a:r>
              <a:rPr lang="en-US" altLang="zh-CN" dirty="0">
                <a:solidFill>
                  <a:srgbClr val="FF0000"/>
                </a:solidFill>
              </a:rPr>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77680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p:txBody>
          <a:bodyPr/>
          <a:lstStyle/>
          <a:p>
            <a:endParaRPr lang="en-US"/>
          </a:p>
        </p:txBody>
      </p:sp>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LLC</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17" name="Straight Connector 16"/>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FLUSH</a:t>
            </a:r>
            <a:endParaRPr lang="en-US" sz="1350" dirty="0">
              <a:solidFill>
                <a:srgbClr val="FF0000"/>
              </a:solidFill>
            </a:endParaRPr>
          </a:p>
        </p:txBody>
      </p:sp>
      <p:cxnSp>
        <p:nvCxnSpPr>
          <p:cNvPr id="21" name="Straight Connector 20"/>
          <p:cNvCxnSpPr/>
          <p:nvPr/>
        </p:nvCxnSpPr>
        <p:spPr>
          <a:xfrm>
            <a:off x="4461693"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995706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p:txBody>
          <a:bodyPr/>
          <a:lstStyle/>
          <a:p>
            <a:endParaRPr lang="en-US"/>
          </a:p>
        </p:txBody>
      </p:sp>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LLC</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19" name="Oval 18"/>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FLUSH</a:t>
            </a:r>
            <a:endParaRPr lang="en-US" sz="1350" dirty="0">
              <a:solidFill>
                <a:srgbClr val="FF0000"/>
              </a:solidFill>
            </a:endParaRPr>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740445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p:txBody>
          <a:bodyPr/>
          <a:lstStyle/>
          <a:p>
            <a:endParaRPr lang="en-US"/>
          </a:p>
        </p:txBody>
      </p:sp>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a:t>
            </a:r>
            <a:r>
              <a:rPr lang="zh-CN" altLang="en-US" sz="2400" dirty="0" smtClean="0"/>
              <a:t> </a:t>
            </a:r>
            <a:r>
              <a:rPr lang="en-US" altLang="zh-CN" sz="2400" dirty="0" smtClean="0"/>
              <a:t>LLC</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19" name="Oval 18"/>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IDLE</a:t>
            </a:r>
            <a:endParaRPr lang="en-US" sz="1350" dirty="0">
              <a:solidFill>
                <a:srgbClr val="FF0000"/>
              </a:solidFill>
            </a:endParaRPr>
          </a:p>
        </p:txBody>
      </p:sp>
      <p:cxnSp>
        <p:nvCxnSpPr>
          <p:cNvPr id="16" name="Straight Connector 15"/>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06531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5"/>
          </p:nvPr>
        </p:nvSpPr>
        <p:spPr/>
        <p:txBody>
          <a:bodyPr/>
          <a:lstStyle/>
          <a:p>
            <a:endParaRPr lang="en-US"/>
          </a:p>
        </p:txBody>
      </p:sp>
      <p:sp>
        <p:nvSpPr>
          <p:cNvPr id="5" name="TextBox 4"/>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a:t>
            </a:r>
            <a:r>
              <a:rPr lang="en-US" altLang="zh-CN" sz="2400" dirty="0" smtClean="0"/>
              <a:t>Requirements: LLC</a:t>
            </a:r>
            <a:endParaRPr lang="en-US" altLang="zh-CN" sz="2400" dirty="0"/>
          </a:p>
        </p:txBody>
      </p:sp>
      <p:sp>
        <p:nvSpPr>
          <p:cNvPr id="6" name="Rectangle 5"/>
          <p:cNvSpPr/>
          <p:nvPr/>
        </p:nvSpPr>
        <p:spPr>
          <a:xfrm>
            <a:off x="3977640" y="2459926"/>
            <a:ext cx="1435608" cy="836734"/>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1883812" y="3625341"/>
            <a:ext cx="3648308" cy="794259"/>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098548" y="2426782"/>
            <a:ext cx="1435608" cy="86987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381866" y="2883667"/>
            <a:ext cx="1072031" cy="300082"/>
          </a:xfrm>
          <a:prstGeom prst="rect">
            <a:avLst/>
          </a:prstGeom>
          <a:noFill/>
        </p:spPr>
        <p:txBody>
          <a:bodyPr wrap="square" rtlCol="0">
            <a:spAutoFit/>
          </a:bodyPr>
          <a:lstStyle/>
          <a:p>
            <a:r>
              <a:rPr lang="en-US" sz="1350" dirty="0" smtClean="0"/>
              <a:t>L1 </a:t>
            </a:r>
            <a:r>
              <a:rPr lang="en-US" sz="1350" dirty="0"/>
              <a:t>CACHE</a:t>
            </a:r>
          </a:p>
        </p:txBody>
      </p:sp>
      <p:sp>
        <p:nvSpPr>
          <p:cNvPr id="13" name="TextBox 12"/>
          <p:cNvSpPr txBox="1"/>
          <p:nvPr/>
        </p:nvSpPr>
        <p:spPr>
          <a:xfrm>
            <a:off x="381866" y="3761332"/>
            <a:ext cx="1072031" cy="300082"/>
          </a:xfrm>
          <a:prstGeom prst="rect">
            <a:avLst/>
          </a:prstGeom>
          <a:noFill/>
        </p:spPr>
        <p:txBody>
          <a:bodyPr wrap="square" rtlCol="0">
            <a:spAutoFit/>
          </a:bodyPr>
          <a:lstStyle/>
          <a:p>
            <a:r>
              <a:rPr lang="en-US" sz="1350" dirty="0" smtClean="0"/>
              <a:t>L2 </a:t>
            </a:r>
            <a:r>
              <a:rPr lang="en-US" sz="1350" dirty="0"/>
              <a:t>CACHE</a:t>
            </a:r>
          </a:p>
        </p:txBody>
      </p:sp>
      <p:sp>
        <p:nvSpPr>
          <p:cNvPr id="14" name="TextBox 13"/>
          <p:cNvSpPr txBox="1"/>
          <p:nvPr/>
        </p:nvSpPr>
        <p:spPr>
          <a:xfrm>
            <a:off x="2234103" y="1798018"/>
            <a:ext cx="1564519" cy="300082"/>
          </a:xfrm>
          <a:prstGeom prst="rect">
            <a:avLst/>
          </a:prstGeom>
          <a:noFill/>
        </p:spPr>
        <p:txBody>
          <a:bodyPr wrap="square" rtlCol="0">
            <a:spAutoFit/>
          </a:bodyPr>
          <a:lstStyle/>
          <a:p>
            <a:r>
              <a:rPr lang="en-US" sz="1350"/>
              <a:t>VICTIM CORE</a:t>
            </a:r>
            <a:endParaRPr lang="en-US" sz="1350" dirty="0"/>
          </a:p>
        </p:txBody>
      </p:sp>
      <p:sp>
        <p:nvSpPr>
          <p:cNvPr id="15" name="TextBox 14"/>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17" name="Straight Connector 16"/>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590714" y="2191090"/>
            <a:ext cx="1267285"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rgbClr val="FF0000"/>
                </a:solidFill>
              </a:rPr>
              <a:t>RELOAD&amp;TIME</a:t>
            </a:r>
            <a:endParaRPr lang="en-US" sz="1350" dirty="0">
              <a:solidFill>
                <a:srgbClr val="FF0000"/>
              </a:solidFill>
            </a:endParaRPr>
          </a:p>
        </p:txBody>
      </p:sp>
      <p:sp>
        <p:nvSpPr>
          <p:cNvPr id="18" name="TextBox 17"/>
          <p:cNvSpPr txBox="1"/>
          <p:nvPr/>
        </p:nvSpPr>
        <p:spPr>
          <a:xfrm>
            <a:off x="5706345" y="3742136"/>
            <a:ext cx="1018227" cy="923330"/>
          </a:xfrm>
          <a:prstGeom prst="rect">
            <a:avLst/>
          </a:prstGeom>
          <a:noFill/>
        </p:spPr>
        <p:txBody>
          <a:bodyPr wrap="none" rtlCol="0">
            <a:spAutoFit/>
          </a:bodyPr>
          <a:lstStyle/>
          <a:p>
            <a:pPr algn="ctr"/>
            <a:r>
              <a:rPr lang="en-US" altLang="zh-CN" dirty="0" smtClean="0">
                <a:solidFill>
                  <a:srgbClr val="0070C0"/>
                </a:solidFill>
              </a:rPr>
              <a:t>Memory</a:t>
            </a:r>
            <a:endParaRPr lang="zh-CN" altLang="en-US" dirty="0" smtClean="0">
              <a:solidFill>
                <a:srgbClr val="0070C0"/>
              </a:solidFill>
            </a:endParaRPr>
          </a:p>
          <a:p>
            <a:pPr algn="ctr"/>
            <a:r>
              <a:rPr lang="en-US" altLang="zh-CN" dirty="0" smtClean="0">
                <a:solidFill>
                  <a:srgbClr val="0070C0"/>
                </a:solidFill>
              </a:rPr>
              <a:t>Access</a:t>
            </a:r>
            <a:endParaRPr lang="zh-CN" altLang="en-US" dirty="0" smtClean="0">
              <a:solidFill>
                <a:srgbClr val="0070C0"/>
              </a:solidFill>
            </a:endParaRPr>
          </a:p>
          <a:p>
            <a:pPr algn="ctr"/>
            <a:r>
              <a:rPr lang="en-US" altLang="zh-CN" dirty="0" smtClean="0">
                <a:solidFill>
                  <a:srgbClr val="0070C0"/>
                </a:solidFill>
              </a:rPr>
              <a:t>Time</a:t>
            </a:r>
            <a:endParaRPr lang="en-US" dirty="0">
              <a:solidFill>
                <a:srgbClr val="0070C0"/>
              </a:solidFill>
            </a:endParaRPr>
          </a:p>
        </p:txBody>
      </p:sp>
      <p:pic>
        <p:nvPicPr>
          <p:cNvPr id="20" name="Picture 19"/>
          <p:cNvPicPr>
            <a:picLocks noChangeAspect="1"/>
          </p:cNvPicPr>
          <p:nvPr/>
        </p:nvPicPr>
        <p:blipFill>
          <a:blip r:embed="rId2"/>
          <a:stretch>
            <a:fillRect/>
          </a:stretch>
        </p:blipFill>
        <p:spPr>
          <a:xfrm>
            <a:off x="5920772" y="3136345"/>
            <a:ext cx="566049" cy="566049"/>
          </a:xfrm>
          <a:prstGeom prst="rect">
            <a:avLst/>
          </a:prstGeom>
        </p:spPr>
      </p:pic>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21" name="Down Arrow 20"/>
          <p:cNvSpPr/>
          <p:nvPr/>
        </p:nvSpPr>
        <p:spPr>
          <a:xfrm>
            <a:off x="4372814" y="2885917"/>
            <a:ext cx="709301" cy="2038711"/>
          </a:xfrm>
          <a:prstGeom prst="downArrow">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2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dissolve">
                                      <p:cBhvr>
                                        <p:cTn id="22" dur="500"/>
                                        <p:tgtEl>
                                          <p:spTgt spid="18">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dissolve">
                                      <p:cBhvr>
                                        <p:cTn id="25" dur="500"/>
                                        <p:tgtEl>
                                          <p:spTgt spid="18">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dissolve">
                                      <p:cBhvr>
                                        <p:cTn id="2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3" y="1684584"/>
            <a:ext cx="5969027"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t>Victim’s memory access must put</a:t>
            </a:r>
            <a:r>
              <a:rPr lang="zh-CN" altLang="en-US" dirty="0" smtClean="0"/>
              <a:t> </a:t>
            </a:r>
            <a:r>
              <a:rPr lang="en-US" altLang="zh-CN" dirty="0" smtClean="0"/>
              <a:t>the</a:t>
            </a:r>
            <a:r>
              <a:rPr lang="zh-CN" altLang="en-US" dirty="0" smtClean="0"/>
              <a:t> </a:t>
            </a:r>
            <a:r>
              <a:rPr lang="en-US" altLang="zh-CN" dirty="0" smtClean="0"/>
              <a:t>cache</a:t>
            </a:r>
            <a:r>
              <a:rPr lang="zh-CN" altLang="en-US" dirty="0" smtClean="0"/>
              <a:t> </a:t>
            </a:r>
            <a:r>
              <a:rPr lang="en-US" altLang="zh-CN" dirty="0" smtClean="0"/>
              <a:t>line into </a:t>
            </a:r>
            <a:r>
              <a:rPr lang="en-US" altLang="zh-CN" dirty="0"/>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89630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594" y="100936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dirty="0" smtClean="0"/>
              <a:t>Interface</a:t>
            </a:r>
            <a:endParaRPr lang="en-US" altLang="zh-CN" sz="2400" dirty="0"/>
          </a:p>
        </p:txBody>
      </p:sp>
      <p:sp>
        <p:nvSpPr>
          <p:cNvPr id="4" name="Rectangle 3"/>
          <p:cNvSpPr/>
          <p:nvPr/>
        </p:nvSpPr>
        <p:spPr>
          <a:xfrm>
            <a:off x="491594" y="1771715"/>
            <a:ext cx="6264150" cy="3462486"/>
          </a:xfrm>
          <a:prstGeom prst="rect">
            <a:avLst/>
          </a:prstGeom>
        </p:spPr>
        <p:txBody>
          <a:bodyPr wrap="square">
            <a:spAutoFit/>
          </a:bodyPr>
          <a:lstStyle/>
          <a:p>
            <a:pPr marL="428615" indent="-428615">
              <a:buFont typeface="Arial" charset="0"/>
              <a:buChar char="•"/>
            </a:pPr>
            <a:r>
              <a:rPr lang="en-US" altLang="zh-CN" sz="2100" dirty="0" smtClean="0"/>
              <a:t>Attack</a:t>
            </a:r>
            <a:r>
              <a:rPr lang="zh-CN" altLang="en-US" sz="2100" dirty="0" smtClean="0"/>
              <a:t> </a:t>
            </a:r>
            <a:r>
              <a:rPr lang="en-US" altLang="zh-CN" sz="2100" dirty="0" smtClean="0"/>
              <a:t>model:</a:t>
            </a:r>
            <a:r>
              <a:rPr lang="zh-CN" altLang="en-US" sz="2100" dirty="0" smtClean="0"/>
              <a:t> </a:t>
            </a:r>
            <a:r>
              <a:rPr lang="en-US" altLang="zh-CN" sz="2100" dirty="0"/>
              <a:t>z</a:t>
            </a:r>
            <a:r>
              <a:rPr lang="en-US" altLang="zh-CN" sz="2100" dirty="0" smtClean="0"/>
              <a:t>ero-permission</a:t>
            </a:r>
            <a:r>
              <a:rPr lang="zh-CN" altLang="en-US" sz="2100" dirty="0" smtClean="0"/>
              <a:t> </a:t>
            </a:r>
            <a:r>
              <a:rPr lang="en-US" altLang="zh-CN" sz="2100" dirty="0" smtClean="0"/>
              <a:t>Android</a:t>
            </a:r>
            <a:r>
              <a:rPr lang="zh-CN" altLang="en-US" sz="2100" dirty="0" smtClean="0"/>
              <a:t> </a:t>
            </a:r>
            <a:r>
              <a:rPr lang="en-US" altLang="zh-CN" sz="2100" dirty="0" smtClean="0"/>
              <a:t>app</a:t>
            </a:r>
          </a:p>
          <a:p>
            <a:pPr marL="885815" lvl="1" indent="-428615">
              <a:buFont typeface="Arial" charset="0"/>
              <a:buChar char="•"/>
            </a:pPr>
            <a:r>
              <a:rPr lang="en-US" altLang="zh-CN" dirty="0" smtClean="0"/>
              <a:t>need</a:t>
            </a:r>
            <a:r>
              <a:rPr lang="zh-CN" altLang="en-US" dirty="0" smtClean="0"/>
              <a:t> </a:t>
            </a:r>
            <a:r>
              <a:rPr lang="en-US" altLang="zh-CN" dirty="0" smtClean="0"/>
              <a:t>to</a:t>
            </a:r>
            <a:r>
              <a:rPr lang="zh-CN" altLang="en-US" dirty="0" smtClean="0"/>
              <a:t> </a:t>
            </a:r>
            <a:r>
              <a:rPr lang="en-US" altLang="zh-CN" dirty="0" smtClean="0"/>
              <a:t>find</a:t>
            </a:r>
            <a:r>
              <a:rPr lang="zh-CN" altLang="en-US" dirty="0" smtClean="0"/>
              <a:t> </a:t>
            </a:r>
            <a:r>
              <a:rPr lang="en-US" altLang="zh-CN" dirty="0" smtClean="0"/>
              <a:t>a</a:t>
            </a:r>
            <a:r>
              <a:rPr lang="zh-CN" altLang="en-US" dirty="0" smtClean="0"/>
              <a:t> </a:t>
            </a:r>
            <a:r>
              <a:rPr lang="en-US" altLang="zh-CN" dirty="0" err="1" smtClean="0"/>
              <a:t>userspace</a:t>
            </a:r>
            <a:r>
              <a:rPr lang="zh-CN" altLang="en-US" dirty="0" smtClean="0"/>
              <a:t> </a:t>
            </a:r>
            <a:r>
              <a:rPr lang="en-US" altLang="zh-CN" dirty="0" smtClean="0"/>
              <a:t>cache</a:t>
            </a:r>
            <a:r>
              <a:rPr lang="zh-CN" altLang="en-US" dirty="0" smtClean="0"/>
              <a:t> </a:t>
            </a:r>
            <a:r>
              <a:rPr lang="en-US" altLang="zh-CN" dirty="0" smtClean="0"/>
              <a:t>flush</a:t>
            </a:r>
            <a:r>
              <a:rPr lang="zh-CN" altLang="en-US" dirty="0" smtClean="0"/>
              <a:t> </a:t>
            </a:r>
            <a:r>
              <a:rPr lang="en-US" altLang="zh-CN" dirty="0" smtClean="0"/>
              <a:t>interface</a:t>
            </a:r>
          </a:p>
          <a:p>
            <a:pPr marL="885815" lvl="1" indent="-428615">
              <a:buFont typeface="Arial" charset="0"/>
              <a:buChar char="•"/>
            </a:pPr>
            <a:endParaRPr lang="en-US" altLang="zh-CN" sz="2100" dirty="0" smtClean="0"/>
          </a:p>
          <a:p>
            <a:pPr marL="428615" indent="-428615">
              <a:buFont typeface="Arial" charset="0"/>
              <a:buChar char="•"/>
            </a:pPr>
            <a:r>
              <a:rPr lang="en-US" altLang="zh-CN" sz="2100" dirty="0" err="1" smtClean="0"/>
              <a:t>Userspace</a:t>
            </a:r>
            <a:r>
              <a:rPr lang="en-US" altLang="zh-CN" sz="2100" dirty="0" smtClean="0"/>
              <a:t>:</a:t>
            </a:r>
            <a:r>
              <a:rPr lang="zh-CN" altLang="en-US" sz="2100" dirty="0" smtClean="0"/>
              <a:t> </a:t>
            </a:r>
            <a:r>
              <a:rPr lang="en-US" altLang="zh-CN" sz="2100" dirty="0" err="1">
                <a:solidFill>
                  <a:srgbClr val="FF0000"/>
                </a:solidFill>
              </a:rPr>
              <a:t>c</a:t>
            </a:r>
            <a:r>
              <a:rPr lang="en-US" altLang="zh-CN" sz="2100" dirty="0" err="1" smtClean="0">
                <a:solidFill>
                  <a:srgbClr val="FF0000"/>
                </a:solidFill>
              </a:rPr>
              <a:t>learcache</a:t>
            </a:r>
            <a:r>
              <a:rPr lang="zh-CN" altLang="en-US" sz="2100" dirty="0" smtClean="0">
                <a:solidFill>
                  <a:srgbClr val="FF0000"/>
                </a:solidFill>
              </a:rPr>
              <a:t> </a:t>
            </a:r>
            <a:r>
              <a:rPr lang="en-US" altLang="zh-CN" sz="2100" dirty="0"/>
              <a:t>system</a:t>
            </a:r>
            <a:r>
              <a:rPr lang="zh-CN" altLang="en-US" sz="2100" dirty="0"/>
              <a:t> </a:t>
            </a:r>
            <a:r>
              <a:rPr lang="en-US" altLang="zh-CN" sz="2100" dirty="0" smtClean="0"/>
              <a:t>call</a:t>
            </a:r>
            <a:endParaRPr lang="en-US" altLang="zh-CN" sz="2100" dirty="0"/>
          </a:p>
          <a:p>
            <a:pPr marL="885815" lvl="1" indent="-428615">
              <a:buFont typeface="Arial" charset="0"/>
              <a:buChar char="•"/>
            </a:pPr>
            <a:r>
              <a:rPr lang="en-US" altLang="zh-CN" dirty="0" smtClean="0"/>
              <a:t>no</a:t>
            </a:r>
            <a:r>
              <a:rPr lang="zh-CN" altLang="en-US" dirty="0" smtClean="0"/>
              <a:t> </a:t>
            </a:r>
            <a:r>
              <a:rPr lang="en-US" altLang="zh-CN" dirty="0"/>
              <a:t>privilege</a:t>
            </a:r>
            <a:r>
              <a:rPr lang="zh-CN" altLang="en-US" dirty="0"/>
              <a:t> </a:t>
            </a:r>
            <a:r>
              <a:rPr lang="en-US" altLang="zh-CN" dirty="0" smtClean="0"/>
              <a:t>required</a:t>
            </a:r>
          </a:p>
          <a:p>
            <a:pPr marL="885815" lvl="1" indent="-428615">
              <a:buFont typeface="Arial" charset="0"/>
              <a:buChar char="•"/>
            </a:pPr>
            <a:r>
              <a:rPr lang="en-US" altLang="zh-CN" dirty="0" smtClean="0"/>
              <a:t>support </a:t>
            </a:r>
            <a:r>
              <a:rPr lang="en-US" altLang="zh-CN" dirty="0"/>
              <a:t>self-modifying </a:t>
            </a:r>
            <a:r>
              <a:rPr lang="en-US" altLang="zh-CN" dirty="0" smtClean="0"/>
              <a:t>code</a:t>
            </a:r>
          </a:p>
          <a:p>
            <a:pPr marL="885815" lvl="1" indent="-428615">
              <a:buFont typeface="Arial" charset="0"/>
              <a:buChar char="•"/>
            </a:pPr>
            <a:r>
              <a:rPr lang="en-US" altLang="zh-CN" dirty="0" smtClean="0"/>
              <a:t>no </a:t>
            </a:r>
            <a:r>
              <a:rPr lang="en-US" altLang="zh-CN" dirty="0"/>
              <a:t>specification on how to implement</a:t>
            </a:r>
            <a:endParaRPr lang="zh-CN" altLang="en-US" dirty="0"/>
          </a:p>
          <a:p>
            <a:pPr marL="428615" indent="-428615">
              <a:buFont typeface="Arial" charset="0"/>
              <a:buChar char="•"/>
            </a:pPr>
            <a:endParaRPr lang="en-US" altLang="zh-CN" sz="2100" dirty="0"/>
          </a:p>
          <a:p>
            <a:pPr marL="428615" indent="-428615">
              <a:buFont typeface="Arial" charset="0"/>
              <a:buChar char="•"/>
            </a:pPr>
            <a:r>
              <a:rPr lang="en-US" altLang="zh-CN" sz="2100" dirty="0" smtClean="0"/>
              <a:t>Need to </a:t>
            </a:r>
            <a:r>
              <a:rPr lang="en-US" altLang="zh-CN" sz="2100" dirty="0" smtClean="0">
                <a:solidFill>
                  <a:srgbClr val="FF0000"/>
                </a:solidFill>
              </a:rPr>
              <a:t>empirically study </a:t>
            </a:r>
            <a:r>
              <a:rPr lang="en-US" altLang="zh-CN" sz="2100" dirty="0" smtClean="0"/>
              <a:t>its effect</a:t>
            </a:r>
            <a:endParaRPr lang="zh-CN" altLang="en-US" sz="2100" dirty="0" smtClean="0"/>
          </a:p>
          <a:p>
            <a:pPr marL="428615" indent="-428615">
              <a:buFont typeface="Arial" charset="0"/>
              <a:buChar char="•"/>
            </a:pPr>
            <a:endParaRPr lang="zh-CN" altLang="en-US" sz="2100" dirty="0"/>
          </a:p>
          <a:p>
            <a:pPr lvl="1"/>
            <a:r>
              <a:rPr lang="zh-CN" altLang="en-US" sz="2100" dirty="0"/>
              <a:t>	</a:t>
            </a:r>
            <a:endParaRPr lang="zh-CN" altLang="en-US" dirty="0"/>
          </a:p>
        </p:txBody>
      </p:sp>
      <p:sp>
        <p:nvSpPr>
          <p:cNvPr id="2" name="TextBox 1"/>
          <p:cNvSpPr txBox="1"/>
          <p:nvPr/>
        </p:nvSpPr>
        <p:spPr>
          <a:xfrm>
            <a:off x="4736072" y="3253363"/>
            <a:ext cx="1800493" cy="369332"/>
          </a:xfrm>
          <a:prstGeom prst="rect">
            <a:avLst/>
          </a:prstGeom>
          <a:noFill/>
        </p:spPr>
        <p:txBody>
          <a:bodyPr wrap="none" rtlCol="0">
            <a:spAutoFit/>
          </a:bodyPr>
          <a:lstStyle/>
          <a:p>
            <a:r>
              <a:rPr lang="en-US" dirty="0" smtClean="0">
                <a:solidFill>
                  <a:srgbClr val="0070C0"/>
                </a:solidFill>
              </a:rPr>
              <a:t>Flushes I-cache</a:t>
            </a:r>
            <a:endParaRPr lang="en-US" dirty="0">
              <a:solidFill>
                <a:srgbClr val="0070C0"/>
              </a:solidFill>
            </a:endParaRPr>
          </a:p>
        </p:txBody>
      </p:sp>
      <p:sp>
        <p:nvSpPr>
          <p:cNvPr id="7" name="Content Placeholder 6"/>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56498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dissolv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dirty="0" smtClean="0"/>
              <a:t>Interface:</a:t>
            </a:r>
            <a:r>
              <a:rPr lang="zh-CN" altLang="en-US" sz="2400" dirty="0" smtClean="0"/>
              <a:t> </a:t>
            </a:r>
            <a:r>
              <a:rPr lang="en-US" altLang="zh-CN" sz="2400" dirty="0" err="1"/>
              <a:t>clearcache</a:t>
            </a:r>
            <a:endParaRPr lang="en-US" altLang="zh-CN" sz="2400" dirty="0"/>
          </a:p>
        </p:txBody>
      </p:sp>
      <p:sp>
        <p:nvSpPr>
          <p:cNvPr id="4" name="Rectangle 3"/>
          <p:cNvSpPr/>
          <p:nvPr/>
        </p:nvSpPr>
        <p:spPr>
          <a:xfrm>
            <a:off x="491594" y="1679355"/>
            <a:ext cx="5488583" cy="3600986"/>
          </a:xfrm>
          <a:prstGeom prst="rect">
            <a:avLst/>
          </a:prstGeom>
        </p:spPr>
        <p:txBody>
          <a:bodyPr wrap="square">
            <a:spAutoFit/>
          </a:bodyPr>
          <a:lstStyle/>
          <a:p>
            <a:pPr marL="428615" indent="-428615">
              <a:buFont typeface="Arial" charset="0"/>
              <a:buChar char="•"/>
            </a:pPr>
            <a:r>
              <a:rPr lang="en-US" altLang="zh-CN" sz="2100" dirty="0" smtClean="0"/>
              <a:t>Effect of </a:t>
            </a:r>
            <a:r>
              <a:rPr lang="en-US" altLang="zh-CN" sz="2100" dirty="0" err="1" smtClean="0"/>
              <a:t>clearcache</a:t>
            </a:r>
            <a:r>
              <a:rPr lang="en-US" altLang="zh-CN" sz="2100" dirty="0" smtClean="0"/>
              <a:t>:</a:t>
            </a:r>
          </a:p>
          <a:p>
            <a:pPr marL="885815" lvl="1" indent="-428615">
              <a:buFont typeface="Arial" charset="0"/>
              <a:buChar char="•"/>
            </a:pPr>
            <a:r>
              <a:rPr lang="en-US" altLang="zh-CN" dirty="0">
                <a:solidFill>
                  <a:prstClr val="black"/>
                </a:solidFill>
              </a:rPr>
              <a:t>Local L1 </a:t>
            </a:r>
            <a:r>
              <a:rPr lang="en-US" altLang="zh-CN" dirty="0" smtClean="0">
                <a:solidFill>
                  <a:prstClr val="black"/>
                </a:solidFill>
              </a:rPr>
              <a:t>cache?</a:t>
            </a:r>
            <a:endParaRPr lang="en-US" altLang="zh-CN" dirty="0">
              <a:solidFill>
                <a:prstClr val="black"/>
              </a:solidFill>
            </a:endParaRPr>
          </a:p>
          <a:p>
            <a:pPr marL="885815" lvl="1" indent="-428615">
              <a:buFont typeface="Arial" charset="0"/>
              <a:buChar char="•"/>
            </a:pPr>
            <a:r>
              <a:rPr lang="en-US" altLang="zh-CN" dirty="0">
                <a:solidFill>
                  <a:prstClr val="black"/>
                </a:solidFill>
              </a:rPr>
              <a:t>Shared L2 </a:t>
            </a:r>
            <a:r>
              <a:rPr lang="en-US" altLang="zh-CN" dirty="0" smtClean="0">
                <a:solidFill>
                  <a:prstClr val="black"/>
                </a:solidFill>
              </a:rPr>
              <a:t>cache?</a:t>
            </a:r>
            <a:endParaRPr lang="en-US" altLang="zh-CN" dirty="0">
              <a:solidFill>
                <a:prstClr val="black"/>
              </a:solidFill>
            </a:endParaRPr>
          </a:p>
          <a:p>
            <a:pPr marL="885815" lvl="1" indent="-428615">
              <a:buFont typeface="Arial" charset="0"/>
              <a:buChar char="•"/>
            </a:pPr>
            <a:r>
              <a:rPr lang="en-US" altLang="zh-CN" dirty="0">
                <a:solidFill>
                  <a:prstClr val="black"/>
                </a:solidFill>
              </a:rPr>
              <a:t>L1 cache of other </a:t>
            </a:r>
            <a:r>
              <a:rPr lang="en-US" altLang="zh-CN" dirty="0" smtClean="0">
                <a:solidFill>
                  <a:prstClr val="black"/>
                </a:solidFill>
              </a:rPr>
              <a:t>cores?</a:t>
            </a:r>
            <a:endParaRPr lang="en-US" altLang="zh-CN" sz="2100" dirty="0"/>
          </a:p>
          <a:p>
            <a:pPr marL="428615" indent="-428615">
              <a:buFont typeface="Arial" charset="0"/>
              <a:buChar char="•"/>
            </a:pPr>
            <a:endParaRPr lang="en-US" altLang="zh-CN" sz="2100" dirty="0" smtClean="0"/>
          </a:p>
          <a:p>
            <a:pPr marL="428615" indent="-428615">
              <a:buFont typeface="Arial" charset="0"/>
              <a:buChar char="•"/>
            </a:pPr>
            <a:r>
              <a:rPr lang="en-US" altLang="zh-CN" sz="2100" dirty="0" smtClean="0"/>
              <a:t>Experiment:</a:t>
            </a:r>
          </a:p>
          <a:p>
            <a:pPr marL="885815" lvl="1" indent="-428615">
              <a:buFont typeface="Arial" charset="0"/>
              <a:buChar char="•"/>
            </a:pPr>
            <a:r>
              <a:rPr lang="en-US" altLang="zh-CN" dirty="0" smtClean="0">
                <a:solidFill>
                  <a:prstClr val="black"/>
                </a:solidFill>
              </a:rPr>
              <a:t>Zero-permission Android </a:t>
            </a:r>
            <a:r>
              <a:rPr lang="en-US" altLang="zh-CN" dirty="0">
                <a:solidFill>
                  <a:prstClr val="black"/>
                </a:solidFill>
              </a:rPr>
              <a:t>a</a:t>
            </a:r>
            <a:r>
              <a:rPr lang="en-US" altLang="zh-CN" dirty="0" smtClean="0">
                <a:solidFill>
                  <a:prstClr val="black"/>
                </a:solidFill>
              </a:rPr>
              <a:t>pp </a:t>
            </a:r>
            <a:r>
              <a:rPr lang="en-US" altLang="zh-CN" dirty="0">
                <a:solidFill>
                  <a:prstClr val="black"/>
                </a:solidFill>
              </a:rPr>
              <a:t>with </a:t>
            </a:r>
            <a:r>
              <a:rPr lang="en-US" altLang="zh-CN" dirty="0" smtClean="0">
                <a:solidFill>
                  <a:prstClr val="black"/>
                </a:solidFill>
              </a:rPr>
              <a:t>NDK</a:t>
            </a:r>
            <a:endParaRPr lang="en-US" altLang="zh-CN" dirty="0">
              <a:solidFill>
                <a:prstClr val="black"/>
              </a:solidFill>
            </a:endParaRPr>
          </a:p>
          <a:p>
            <a:pPr marL="885815" lvl="1" indent="-428615">
              <a:buFont typeface="Arial" charset="0"/>
              <a:buChar char="•"/>
            </a:pPr>
            <a:r>
              <a:rPr lang="en-US" altLang="zh-CN" dirty="0">
                <a:solidFill>
                  <a:prstClr val="black"/>
                </a:solidFill>
              </a:rPr>
              <a:t>Two threads</a:t>
            </a:r>
            <a:r>
              <a:rPr lang="zh-CN" altLang="en-US" dirty="0">
                <a:solidFill>
                  <a:prstClr val="black"/>
                </a:solidFill>
              </a:rPr>
              <a:t> </a:t>
            </a:r>
            <a:r>
              <a:rPr lang="en-US" altLang="zh-CN" dirty="0">
                <a:solidFill>
                  <a:prstClr val="black"/>
                </a:solidFill>
              </a:rPr>
              <a:t>running</a:t>
            </a:r>
            <a:r>
              <a:rPr lang="zh-CN" altLang="en-US" dirty="0">
                <a:solidFill>
                  <a:prstClr val="black"/>
                </a:solidFill>
              </a:rPr>
              <a:t> </a:t>
            </a:r>
            <a:r>
              <a:rPr lang="en-US" altLang="zh-CN" dirty="0">
                <a:solidFill>
                  <a:prstClr val="black"/>
                </a:solidFill>
              </a:rPr>
              <a:t>on</a:t>
            </a:r>
            <a:r>
              <a:rPr lang="zh-CN" altLang="en-US" dirty="0">
                <a:solidFill>
                  <a:prstClr val="black"/>
                </a:solidFill>
              </a:rPr>
              <a:t> </a:t>
            </a:r>
            <a:r>
              <a:rPr lang="en-US" altLang="zh-CN" dirty="0">
                <a:solidFill>
                  <a:prstClr val="black"/>
                </a:solidFill>
              </a:rPr>
              <a:t>two</a:t>
            </a:r>
            <a:r>
              <a:rPr lang="zh-CN" altLang="en-US" dirty="0">
                <a:solidFill>
                  <a:prstClr val="black"/>
                </a:solidFill>
              </a:rPr>
              <a:t> </a:t>
            </a:r>
            <a:r>
              <a:rPr lang="en-US" altLang="zh-CN" dirty="0">
                <a:solidFill>
                  <a:prstClr val="black"/>
                </a:solidFill>
              </a:rPr>
              <a:t>cores</a:t>
            </a:r>
            <a:endParaRPr lang="zh-CN" altLang="en-US" dirty="0">
              <a:solidFill>
                <a:prstClr val="black"/>
              </a:solidFill>
            </a:endParaRPr>
          </a:p>
          <a:p>
            <a:pPr marL="885815" lvl="1" indent="-428615">
              <a:buFont typeface="Arial" charset="0"/>
              <a:buChar char="•"/>
            </a:pPr>
            <a:r>
              <a:rPr lang="en-US" altLang="zh-CN" dirty="0" smtClean="0">
                <a:solidFill>
                  <a:prstClr val="black"/>
                </a:solidFill>
              </a:rPr>
              <a:t>1K </a:t>
            </a:r>
            <a:r>
              <a:rPr lang="en-US" altLang="zh-CN" dirty="0">
                <a:solidFill>
                  <a:prstClr val="black"/>
                </a:solidFill>
              </a:rPr>
              <a:t>dummy function</a:t>
            </a:r>
            <a:r>
              <a:rPr lang="zh-CN" altLang="en-US" dirty="0">
                <a:solidFill>
                  <a:prstClr val="black"/>
                </a:solidFill>
              </a:rPr>
              <a:t> </a:t>
            </a:r>
            <a:r>
              <a:rPr lang="en-US" altLang="zh-CN" dirty="0">
                <a:solidFill>
                  <a:prstClr val="black"/>
                </a:solidFill>
              </a:rPr>
              <a:t>(consists</a:t>
            </a:r>
            <a:r>
              <a:rPr lang="zh-CN" altLang="en-US" dirty="0">
                <a:solidFill>
                  <a:prstClr val="black"/>
                </a:solidFill>
              </a:rPr>
              <a:t> </a:t>
            </a:r>
            <a:r>
              <a:rPr lang="en-US" altLang="zh-CN" dirty="0">
                <a:solidFill>
                  <a:prstClr val="black"/>
                </a:solidFill>
              </a:rPr>
              <a:t>of</a:t>
            </a:r>
            <a:r>
              <a:rPr lang="zh-CN" altLang="en-US" dirty="0">
                <a:solidFill>
                  <a:prstClr val="black"/>
                </a:solidFill>
              </a:rPr>
              <a:t> </a:t>
            </a:r>
            <a:r>
              <a:rPr lang="en-US" altLang="zh-CN" dirty="0">
                <a:solidFill>
                  <a:prstClr val="black"/>
                </a:solidFill>
              </a:rPr>
              <a:t>“</a:t>
            </a:r>
            <a:r>
              <a:rPr lang="en-US" altLang="zh-CN" dirty="0" err="1">
                <a:solidFill>
                  <a:prstClr val="black"/>
                </a:solidFill>
              </a:rPr>
              <a:t>nop</a:t>
            </a:r>
            <a:r>
              <a:rPr lang="en-US" altLang="zh-CN" dirty="0">
                <a:solidFill>
                  <a:prstClr val="black"/>
                </a:solidFill>
              </a:rPr>
              <a:t>”)</a:t>
            </a:r>
            <a:endParaRPr lang="zh-CN" altLang="en-US" dirty="0">
              <a:solidFill>
                <a:prstClr val="black"/>
              </a:solidFill>
            </a:endParaRPr>
          </a:p>
          <a:p>
            <a:pPr marL="885815" lvl="1" indent="-428615">
              <a:buFont typeface="Arial" charset="0"/>
              <a:buChar char="•"/>
            </a:pPr>
            <a:endParaRPr lang="zh-CN" altLang="en-US" sz="1500" dirty="0">
              <a:solidFill>
                <a:prstClr val="black"/>
              </a:solidFill>
            </a:endParaRPr>
          </a:p>
          <a:p>
            <a:pPr marL="428615" indent="-428615">
              <a:buFont typeface="Arial" charset="0"/>
              <a:buChar char="•"/>
            </a:pPr>
            <a:endParaRPr lang="zh-CN" altLang="en-US" sz="2100" dirty="0"/>
          </a:p>
          <a:p>
            <a:pPr marL="428615" indent="-428615">
              <a:buFont typeface="Arial" charset="0"/>
              <a:buChar char="•"/>
            </a:pPr>
            <a:endParaRPr lang="zh-CN" altLang="en-US" sz="2100" dirty="0"/>
          </a:p>
        </p:txBody>
      </p:sp>
      <p:sp>
        <p:nvSpPr>
          <p:cNvPr id="7" name="Content Placeholder 6"/>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01062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5116" y="932010"/>
            <a:ext cx="5106809" cy="461665"/>
          </a:xfrm>
          <a:prstGeom prst="rect">
            <a:avLst/>
          </a:prstGeom>
          <a:noFill/>
        </p:spPr>
        <p:txBody>
          <a:bodyPr wrap="square" rtlCol="0">
            <a:spAutoFit/>
          </a:bodyPr>
          <a:lstStyle/>
          <a:p>
            <a:pPr marL="0" lvl="1"/>
            <a:r>
              <a:rPr lang="en-US" altLang="zh-CN" sz="2400" smtClean="0"/>
              <a:t>Cache</a:t>
            </a:r>
            <a:r>
              <a:rPr lang="zh-CN" altLang="en-US" sz="2400" dirty="0" smtClean="0"/>
              <a:t> </a:t>
            </a:r>
            <a:r>
              <a:rPr lang="en-US" altLang="zh-CN" sz="2400" dirty="0"/>
              <a:t>Side-Channel Attacks</a:t>
            </a:r>
          </a:p>
        </p:txBody>
      </p:sp>
      <p:sp>
        <p:nvSpPr>
          <p:cNvPr id="4" name="Rectangle 3"/>
          <p:cNvSpPr/>
          <p:nvPr/>
        </p:nvSpPr>
        <p:spPr>
          <a:xfrm>
            <a:off x="510683" y="1686425"/>
            <a:ext cx="6051927" cy="2908489"/>
          </a:xfrm>
          <a:prstGeom prst="rect">
            <a:avLst/>
          </a:prstGeom>
        </p:spPr>
        <p:txBody>
          <a:bodyPr wrap="square">
            <a:spAutoFit/>
          </a:bodyPr>
          <a:lstStyle/>
          <a:p>
            <a:pPr marL="428615" indent="-428615">
              <a:buFont typeface="Arial" charset="0"/>
              <a:buChar char="•"/>
            </a:pPr>
            <a:r>
              <a:rPr lang="en-US" altLang="zh-CN" sz="2100" dirty="0" err="1" smtClean="0"/>
              <a:t>Prime+Probe</a:t>
            </a:r>
            <a:endParaRPr lang="zh-CN" altLang="en-US" sz="2100" dirty="0" smtClean="0"/>
          </a:p>
          <a:p>
            <a:pPr marL="885815" lvl="1" indent="-428615">
              <a:buFont typeface="Arial" charset="0"/>
              <a:buChar char="•"/>
            </a:pPr>
            <a:r>
              <a:rPr lang="en-US" altLang="zh-CN" sz="2100" dirty="0" smtClean="0"/>
              <a:t>work</a:t>
            </a:r>
            <a:r>
              <a:rPr lang="zh-CN" altLang="en-US" sz="2100" dirty="0" smtClean="0"/>
              <a:t> </a:t>
            </a:r>
            <a:r>
              <a:rPr lang="en-US" altLang="zh-CN" sz="2100" dirty="0" smtClean="0"/>
              <a:t>on</a:t>
            </a:r>
            <a:r>
              <a:rPr lang="zh-CN" altLang="en-US" sz="2100" dirty="0" smtClean="0"/>
              <a:t> </a:t>
            </a:r>
            <a:r>
              <a:rPr lang="en-US" altLang="zh-CN" sz="2100" dirty="0" smtClean="0"/>
              <a:t>cache</a:t>
            </a:r>
            <a:r>
              <a:rPr lang="zh-CN" altLang="en-US" sz="2100" dirty="0" smtClean="0"/>
              <a:t> </a:t>
            </a:r>
            <a:r>
              <a:rPr lang="en-US" altLang="zh-CN" sz="2100" dirty="0" smtClean="0"/>
              <a:t>sets</a:t>
            </a:r>
            <a:endParaRPr lang="zh-CN" altLang="en-US" sz="2100" dirty="0" smtClean="0"/>
          </a:p>
          <a:p>
            <a:pPr marL="885815" lvl="1" indent="-428615">
              <a:buFont typeface="Arial" charset="0"/>
              <a:buChar char="•"/>
            </a:pPr>
            <a:r>
              <a:rPr lang="en-US" altLang="zh-CN" sz="2100" dirty="0" smtClean="0"/>
              <a:t>attacker</a:t>
            </a:r>
            <a:r>
              <a:rPr lang="zh-CN" altLang="en-US" sz="2100" dirty="0" smtClean="0"/>
              <a:t> </a:t>
            </a:r>
            <a:r>
              <a:rPr lang="en-US" altLang="zh-CN" sz="2100" dirty="0" smtClean="0"/>
              <a:t>needs</a:t>
            </a:r>
            <a:r>
              <a:rPr lang="zh-CN" altLang="en-US" sz="2100" dirty="0" smtClean="0"/>
              <a:t> </a:t>
            </a:r>
            <a:r>
              <a:rPr lang="en-US" altLang="zh-CN" sz="2100" dirty="0" smtClean="0"/>
              <a:t>to</a:t>
            </a:r>
            <a:r>
              <a:rPr lang="zh-CN" altLang="en-US" sz="2100" dirty="0" smtClean="0"/>
              <a:t> </a:t>
            </a:r>
            <a:r>
              <a:rPr lang="en-US" altLang="zh-CN" sz="2100" dirty="0" smtClean="0"/>
              <a:t>know</a:t>
            </a:r>
            <a:r>
              <a:rPr lang="zh-CN" altLang="en-US" sz="2100" dirty="0" smtClean="0"/>
              <a:t> </a:t>
            </a:r>
            <a:r>
              <a:rPr lang="en-US" altLang="zh-CN" sz="2100" dirty="0" smtClean="0"/>
              <a:t>virtual-to-physical</a:t>
            </a:r>
            <a:r>
              <a:rPr lang="zh-CN" altLang="en-US" sz="2100" dirty="0" smtClean="0"/>
              <a:t> </a:t>
            </a:r>
            <a:r>
              <a:rPr lang="en-US" altLang="zh-CN" sz="2100" dirty="0" smtClean="0"/>
              <a:t>mapping</a:t>
            </a:r>
            <a:r>
              <a:rPr lang="zh-CN" altLang="en-US" sz="2100" dirty="0" smtClean="0"/>
              <a:t> </a:t>
            </a:r>
            <a:r>
              <a:rPr lang="en-US" altLang="zh-CN" sz="2100" dirty="0" smtClean="0"/>
              <a:t>of</a:t>
            </a:r>
            <a:r>
              <a:rPr lang="zh-CN" altLang="en-US" sz="2100" dirty="0" smtClean="0"/>
              <a:t> </a:t>
            </a:r>
            <a:r>
              <a:rPr lang="en-US" altLang="zh-CN" sz="2100" dirty="0" smtClean="0"/>
              <a:t>the</a:t>
            </a:r>
            <a:r>
              <a:rPr lang="zh-CN" altLang="en-US" sz="2100" dirty="0" smtClean="0"/>
              <a:t> </a:t>
            </a:r>
            <a:r>
              <a:rPr lang="en-US" altLang="zh-CN" sz="2100" dirty="0" smtClean="0"/>
              <a:t>victim</a:t>
            </a:r>
            <a:endParaRPr lang="zh-CN" altLang="en-US" sz="2100" dirty="0" smtClean="0"/>
          </a:p>
          <a:p>
            <a:pPr marL="771515" lvl="1" indent="-428615">
              <a:buFont typeface="Arial" charset="0"/>
              <a:buChar char="•"/>
            </a:pPr>
            <a:endParaRPr lang="zh-CN" altLang="en-US" sz="1500" dirty="0"/>
          </a:p>
          <a:p>
            <a:pPr marL="428615" indent="-428615">
              <a:buFont typeface="Arial" charset="0"/>
              <a:buChar char="•"/>
            </a:pPr>
            <a:r>
              <a:rPr lang="en-US" altLang="zh-CN" sz="2100" dirty="0" err="1"/>
              <a:t>Flush+Reload</a:t>
            </a:r>
            <a:r>
              <a:rPr lang="zh-CN" altLang="en-US" sz="2100" dirty="0"/>
              <a:t> </a:t>
            </a:r>
            <a:endParaRPr lang="zh-CN" altLang="en-US" sz="2100" dirty="0" smtClean="0"/>
          </a:p>
          <a:p>
            <a:pPr marL="885815" lvl="1" indent="-428615">
              <a:buFont typeface="Arial" charset="0"/>
              <a:buChar char="•"/>
            </a:pPr>
            <a:r>
              <a:rPr lang="en-US" altLang="zh-CN" sz="2100" dirty="0" smtClean="0"/>
              <a:t>work</a:t>
            </a:r>
            <a:r>
              <a:rPr lang="zh-CN" altLang="en-US" sz="2100" dirty="0" smtClean="0"/>
              <a:t> </a:t>
            </a:r>
            <a:r>
              <a:rPr lang="en-US" altLang="zh-CN" sz="2100" dirty="0" smtClean="0"/>
              <a:t>on</a:t>
            </a:r>
            <a:r>
              <a:rPr lang="zh-CN" altLang="en-US" sz="2100" dirty="0" smtClean="0"/>
              <a:t> </a:t>
            </a:r>
            <a:r>
              <a:rPr lang="en-US" altLang="zh-CN" sz="2100" dirty="0" smtClean="0"/>
              <a:t>cache</a:t>
            </a:r>
            <a:r>
              <a:rPr lang="zh-CN" altLang="en-US" sz="2100" dirty="0" smtClean="0"/>
              <a:t> </a:t>
            </a:r>
            <a:r>
              <a:rPr lang="en-US" altLang="zh-CN" sz="2100" dirty="0" smtClean="0"/>
              <a:t>lines</a:t>
            </a:r>
            <a:endParaRPr lang="zh-CN" altLang="en-US" sz="2100" dirty="0" smtClean="0"/>
          </a:p>
          <a:p>
            <a:pPr marL="885815" lvl="1" indent="-428615">
              <a:buFont typeface="Arial" charset="0"/>
              <a:buChar char="•"/>
            </a:pPr>
            <a:r>
              <a:rPr lang="en-US" altLang="zh-CN" sz="2100" dirty="0" smtClean="0"/>
              <a:t>attacker</a:t>
            </a:r>
            <a:r>
              <a:rPr lang="zh-CN" altLang="en-US" sz="2100" dirty="0" smtClean="0"/>
              <a:t> </a:t>
            </a:r>
            <a:r>
              <a:rPr lang="en-US" altLang="zh-CN" sz="2100" dirty="0" smtClean="0"/>
              <a:t>needs</a:t>
            </a:r>
            <a:r>
              <a:rPr lang="zh-CN" altLang="en-US" sz="2100" dirty="0" smtClean="0"/>
              <a:t> </a:t>
            </a:r>
            <a:r>
              <a:rPr lang="en-US" altLang="zh-CN" sz="2100" dirty="0" smtClean="0"/>
              <a:t>physical</a:t>
            </a:r>
            <a:r>
              <a:rPr lang="zh-CN" altLang="en-US" sz="2100" dirty="0" smtClean="0"/>
              <a:t> </a:t>
            </a:r>
            <a:r>
              <a:rPr lang="en-US" altLang="zh-CN" sz="2100" dirty="0" smtClean="0"/>
              <a:t>memory</a:t>
            </a:r>
            <a:r>
              <a:rPr lang="zh-CN" altLang="en-US" sz="2100" dirty="0" smtClean="0"/>
              <a:t> </a:t>
            </a:r>
            <a:r>
              <a:rPr lang="en-US" altLang="zh-CN" sz="2100" dirty="0" smtClean="0"/>
              <a:t>sharing</a:t>
            </a:r>
            <a:r>
              <a:rPr lang="zh-CN" altLang="en-US" sz="2100" dirty="0" smtClean="0"/>
              <a:t> </a:t>
            </a:r>
            <a:r>
              <a:rPr lang="en-US" altLang="zh-CN" sz="2100" dirty="0" smtClean="0"/>
              <a:t>with</a:t>
            </a:r>
            <a:r>
              <a:rPr lang="zh-CN" altLang="en-US" sz="2100" dirty="0" smtClean="0"/>
              <a:t> </a:t>
            </a:r>
            <a:r>
              <a:rPr lang="en-US" altLang="zh-CN" sz="2100" dirty="0" smtClean="0"/>
              <a:t>the</a:t>
            </a:r>
            <a:r>
              <a:rPr lang="zh-CN" altLang="en-US" sz="2100" dirty="0" smtClean="0"/>
              <a:t> </a:t>
            </a:r>
            <a:r>
              <a:rPr lang="en-US" altLang="zh-CN" sz="2100" dirty="0" smtClean="0"/>
              <a:t>victim</a:t>
            </a:r>
            <a:endParaRPr lang="zh-CN" altLang="en-US" sz="2100" dirty="0"/>
          </a:p>
        </p:txBody>
      </p:sp>
      <p:sp>
        <p:nvSpPr>
          <p:cNvPr id="2" name="Content Placeholder 1"/>
          <p:cNvSpPr>
            <a:spLocks noGrp="1"/>
          </p:cNvSpPr>
          <p:nvPr>
            <p:ph idx="15"/>
          </p:nvPr>
        </p:nvSpPr>
        <p:spPr/>
        <p:txBody>
          <a:bodyPr/>
          <a:lstStyle/>
          <a:p>
            <a:endParaRPr lang="en-US" dirty="0"/>
          </a:p>
        </p:txBody>
      </p:sp>
      <p:sp>
        <p:nvSpPr>
          <p:cNvPr id="7" name="Content Placeholder 6"/>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10304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1507"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71528" y="1850657"/>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17426" y="2223569"/>
            <a:ext cx="791535" cy="937098"/>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12" name="TextBox 11"/>
          <p:cNvSpPr txBox="1"/>
          <p:nvPr/>
        </p:nvSpPr>
        <p:spPr>
          <a:xfrm>
            <a:off x="2377800" y="1905324"/>
            <a:ext cx="762333"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37486" cy="300082"/>
          </a:xfrm>
          <a:prstGeom prst="rect">
            <a:avLst/>
          </a:prstGeom>
          <a:noFill/>
        </p:spPr>
        <p:txBody>
          <a:bodyPr wrap="square" rtlCol="0">
            <a:spAutoFit/>
          </a:bodyPr>
          <a:lstStyle/>
          <a:p>
            <a:r>
              <a:rPr lang="en-US" sz="1350" dirty="0"/>
              <a:t>Thread B</a:t>
            </a:r>
          </a:p>
        </p:txBody>
      </p:sp>
      <p:sp>
        <p:nvSpPr>
          <p:cNvPr id="4" name="TextBox 3"/>
          <p:cNvSpPr txBox="1"/>
          <p:nvPr/>
        </p:nvSpPr>
        <p:spPr>
          <a:xfrm>
            <a:off x="151507" y="1974545"/>
            <a:ext cx="1665841" cy="300082"/>
          </a:xfrm>
          <a:prstGeom prst="rect">
            <a:avLst/>
          </a:prstGeom>
          <a:noFill/>
        </p:spPr>
        <p:txBody>
          <a:bodyPr wrap="none" rtlCol="0">
            <a:spAutoFit/>
          </a:bodyPr>
          <a:lstStyle/>
          <a:p>
            <a:r>
              <a:rPr lang="en-US" sz="1350" dirty="0">
                <a:solidFill>
                  <a:schemeClr val="tx1">
                    <a:lumMod val="75000"/>
                    <a:lumOff val="25000"/>
                  </a:schemeClr>
                </a:solidFill>
              </a:rPr>
              <a:t>A: Execute Dummy</a:t>
            </a:r>
          </a:p>
        </p:txBody>
      </p:sp>
      <p:cxnSp>
        <p:nvCxnSpPr>
          <p:cNvPr id="15" name="Straight Connector 14"/>
          <p:cNvCxnSpPr/>
          <p:nvPr/>
        </p:nvCxnSpPr>
        <p:spPr>
          <a:xfrm>
            <a:off x="2317426" y="269211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317426" y="381225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Circular Arrow 21"/>
          <p:cNvSpPr/>
          <p:nvPr/>
        </p:nvSpPr>
        <p:spPr>
          <a:xfrm flipH="1">
            <a:off x="1095167" y="1579582"/>
            <a:ext cx="808740" cy="1067737"/>
          </a:xfrm>
          <a:prstGeom prst="circularArrow">
            <a:avLst>
              <a:gd name="adj1" fmla="val 6303"/>
              <a:gd name="adj2" fmla="val 829402"/>
              <a:gd name="adj3" fmla="val 18786337"/>
              <a:gd name="adj4" fmla="val 1402782"/>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4" name="TextBox 23"/>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dirty="0" smtClean="0"/>
              <a:t>Interface:</a:t>
            </a:r>
            <a:r>
              <a:rPr lang="zh-CN" altLang="en-US" sz="2400" dirty="0" smtClean="0"/>
              <a:t> </a:t>
            </a:r>
            <a:r>
              <a:rPr lang="en-US" altLang="zh-CN" sz="2400" dirty="0" err="1"/>
              <a:t>clearcache</a:t>
            </a:r>
            <a:endParaRPr lang="en-US" altLang="zh-CN" sz="2400" dirty="0"/>
          </a:p>
        </p:txBody>
      </p:sp>
      <p:sp>
        <p:nvSpPr>
          <p:cNvPr id="25" name="TextBox 24"/>
          <p:cNvSpPr txBox="1"/>
          <p:nvPr/>
        </p:nvSpPr>
        <p:spPr>
          <a:xfrm>
            <a:off x="646834" y="3421972"/>
            <a:ext cx="675185" cy="300082"/>
          </a:xfrm>
          <a:prstGeom prst="rect">
            <a:avLst/>
          </a:prstGeom>
          <a:noFill/>
        </p:spPr>
        <p:txBody>
          <a:bodyPr wrap="none" rtlCol="0">
            <a:spAutoFit/>
          </a:bodyPr>
          <a:lstStyle/>
          <a:p>
            <a:r>
              <a:rPr lang="en-US" sz="1350" dirty="0">
                <a:solidFill>
                  <a:schemeClr val="tx1">
                    <a:lumMod val="75000"/>
                    <a:lumOff val="25000"/>
                  </a:schemeClr>
                </a:solidFill>
              </a:rPr>
              <a:t>B: Idle</a:t>
            </a:r>
          </a:p>
        </p:txBody>
      </p:sp>
      <p:pic>
        <p:nvPicPr>
          <p:cNvPr id="27"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3" name="Content Placeholder 2"/>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881346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dissolve">
                                      <p:cBhvr>
                                        <p:cTn id="1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7" name="Rectangle 6"/>
          <p:cNvSpPr/>
          <p:nvPr/>
        </p:nvSpPr>
        <p:spPr>
          <a:xfrm>
            <a:off x="2317426" y="2223569"/>
            <a:ext cx="791535" cy="937098"/>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377800" y="1905324"/>
            <a:ext cx="769017"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89441" cy="300082"/>
          </a:xfrm>
          <a:prstGeom prst="rect">
            <a:avLst/>
          </a:prstGeom>
          <a:noFill/>
        </p:spPr>
        <p:txBody>
          <a:bodyPr wrap="square" rtlCol="0">
            <a:spAutoFit/>
          </a:bodyPr>
          <a:lstStyle/>
          <a:p>
            <a:r>
              <a:rPr lang="en-US" sz="1350" dirty="0"/>
              <a:t>Thread B</a:t>
            </a:r>
          </a:p>
        </p:txBody>
      </p:sp>
      <p:sp>
        <p:nvSpPr>
          <p:cNvPr id="15" name="TextBox 14"/>
          <p:cNvSpPr txBox="1"/>
          <p:nvPr/>
        </p:nvSpPr>
        <p:spPr>
          <a:xfrm>
            <a:off x="4809694" y="1986933"/>
            <a:ext cx="1742913" cy="300082"/>
          </a:xfrm>
          <a:prstGeom prst="rect">
            <a:avLst/>
          </a:prstGeom>
          <a:noFill/>
        </p:spPr>
        <p:txBody>
          <a:bodyPr wrap="none" rtlCol="0">
            <a:spAutoFit/>
          </a:bodyPr>
          <a:lstStyle/>
          <a:p>
            <a:r>
              <a:rPr lang="en-US" sz="1350" dirty="0" smtClean="0">
                <a:solidFill>
                  <a:srgbClr val="FF0000"/>
                </a:solidFill>
              </a:rPr>
              <a:t>T1</a:t>
            </a:r>
            <a:r>
              <a:rPr lang="en-US" altLang="zh-CN" sz="1350" dirty="0" smtClean="0">
                <a:solidFill>
                  <a:srgbClr val="FF0000"/>
                </a:solidFill>
              </a:rPr>
              <a:t>:</a:t>
            </a:r>
            <a:r>
              <a:rPr lang="en-US" sz="1350" dirty="0" smtClean="0">
                <a:solidFill>
                  <a:srgbClr val="FF0000"/>
                </a:solidFill>
              </a:rPr>
              <a:t> </a:t>
            </a:r>
            <a:r>
              <a:rPr lang="zh-CN" altLang="en-US" sz="1350" dirty="0" smtClean="0">
                <a:solidFill>
                  <a:srgbClr val="FF0000"/>
                </a:solidFill>
              </a:rPr>
              <a:t> </a:t>
            </a:r>
            <a:r>
              <a:rPr lang="en-US" sz="1350" dirty="0" smtClean="0">
                <a:solidFill>
                  <a:srgbClr val="FF0000"/>
                </a:solidFill>
              </a:rPr>
              <a:t>L1 </a:t>
            </a:r>
            <a:r>
              <a:rPr lang="en-US" sz="1350" dirty="0">
                <a:solidFill>
                  <a:srgbClr val="FF0000"/>
                </a:solidFill>
              </a:rPr>
              <a:t>Access Time</a:t>
            </a:r>
          </a:p>
        </p:txBody>
      </p:sp>
      <p:cxnSp>
        <p:nvCxnSpPr>
          <p:cNvPr id="5" name="Straight Connector 4"/>
          <p:cNvCxnSpPr>
            <a:stCxn id="7" idx="1"/>
            <a:endCxn id="7" idx="3"/>
          </p:cNvCxnSpPr>
          <p:nvPr/>
        </p:nvCxnSpPr>
        <p:spPr>
          <a:xfrm>
            <a:off x="2317426" y="269211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17426" y="381225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stretch>
            <a:fillRect/>
          </a:stretch>
        </p:blipFill>
        <p:spPr>
          <a:xfrm>
            <a:off x="2430169" y="2418462"/>
            <a:ext cx="566049" cy="566049"/>
          </a:xfrm>
          <a:prstGeom prst="rect">
            <a:avLst/>
          </a:prstGeom>
        </p:spPr>
      </p:pic>
      <p:sp>
        <p:nvSpPr>
          <p:cNvPr id="27" name="TextBox 26"/>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dirty="0" smtClean="0"/>
              <a:t>Interface:</a:t>
            </a:r>
            <a:r>
              <a:rPr lang="zh-CN" altLang="en-US" sz="2400" dirty="0" smtClean="0"/>
              <a:t> </a:t>
            </a:r>
            <a:r>
              <a:rPr lang="en-US" altLang="zh-CN" sz="2400" dirty="0" err="1"/>
              <a:t>clearcache</a:t>
            </a:r>
            <a:endParaRPr lang="en-US" altLang="zh-CN" sz="2400" dirty="0"/>
          </a:p>
        </p:txBody>
      </p:sp>
      <p:sp>
        <p:nvSpPr>
          <p:cNvPr id="30" name="Rectangle 29"/>
          <p:cNvSpPr/>
          <p:nvPr/>
        </p:nvSpPr>
        <p:spPr>
          <a:xfrm>
            <a:off x="171528" y="1850657"/>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51507" y="1974545"/>
            <a:ext cx="1665841" cy="300082"/>
          </a:xfrm>
          <a:prstGeom prst="rect">
            <a:avLst/>
          </a:prstGeom>
          <a:noFill/>
        </p:spPr>
        <p:txBody>
          <a:bodyPr wrap="none" rtlCol="0">
            <a:spAutoFit/>
          </a:bodyPr>
          <a:lstStyle/>
          <a:p>
            <a:r>
              <a:rPr lang="en-US" sz="1350" dirty="0">
                <a:solidFill>
                  <a:schemeClr val="tx1">
                    <a:lumMod val="75000"/>
                    <a:lumOff val="25000"/>
                  </a:schemeClr>
                </a:solidFill>
              </a:rPr>
              <a:t>A: </a:t>
            </a:r>
            <a:r>
              <a:rPr lang="en-US" sz="1350" dirty="0">
                <a:solidFill>
                  <a:srgbClr val="FF0000"/>
                </a:solidFill>
              </a:rPr>
              <a:t>Execute Dummy</a:t>
            </a:r>
          </a:p>
        </p:txBody>
      </p:sp>
      <p:sp>
        <p:nvSpPr>
          <p:cNvPr id="32" name="Circular Arrow 31"/>
          <p:cNvSpPr/>
          <p:nvPr/>
        </p:nvSpPr>
        <p:spPr>
          <a:xfrm flipH="1">
            <a:off x="1095167" y="1579582"/>
            <a:ext cx="808740" cy="1067737"/>
          </a:xfrm>
          <a:prstGeom prst="circularArrow">
            <a:avLst>
              <a:gd name="adj1" fmla="val 6303"/>
              <a:gd name="adj2" fmla="val 829402"/>
              <a:gd name="adj3" fmla="val 18786337"/>
              <a:gd name="adj4" fmla="val 1402782"/>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4" name="TextBox 33"/>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35" name="Rectangle 34"/>
          <p:cNvSpPr/>
          <p:nvPr/>
        </p:nvSpPr>
        <p:spPr>
          <a:xfrm>
            <a:off x="151507"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46834" y="3421972"/>
            <a:ext cx="675185"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a:solidFill>
                  <a:srgbClr val="FF0000"/>
                </a:solidFill>
              </a:rPr>
              <a:t>Idle</a:t>
            </a:r>
          </a:p>
        </p:txBody>
      </p:sp>
      <p:sp>
        <p:nvSpPr>
          <p:cNvPr id="2" name="Content Placeholder 1"/>
          <p:cNvSpPr>
            <a:spLocks noGrp="1"/>
          </p:cNvSpPr>
          <p:nvPr>
            <p:ph idx="15"/>
          </p:nvPr>
        </p:nvSpPr>
        <p:spPr/>
        <p:txBody>
          <a:bodyPr/>
          <a:lstStyle/>
          <a:p>
            <a:endParaRPr lang="en-US"/>
          </a:p>
        </p:txBody>
      </p:sp>
      <p:sp>
        <p:nvSpPr>
          <p:cNvPr id="2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15167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1528" y="1850657"/>
            <a:ext cx="1661909" cy="1227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7" name="Rectangle 6"/>
          <p:cNvSpPr/>
          <p:nvPr/>
        </p:nvSpPr>
        <p:spPr>
          <a:xfrm>
            <a:off x="2317426" y="2223569"/>
            <a:ext cx="791535" cy="937098"/>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377800" y="1905324"/>
            <a:ext cx="762333"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29048" cy="300082"/>
          </a:xfrm>
          <a:prstGeom prst="rect">
            <a:avLst/>
          </a:prstGeom>
          <a:noFill/>
        </p:spPr>
        <p:txBody>
          <a:bodyPr wrap="square" rtlCol="0">
            <a:spAutoFit/>
          </a:bodyPr>
          <a:lstStyle/>
          <a:p>
            <a:r>
              <a:rPr lang="en-US" sz="1350" dirty="0"/>
              <a:t>Thread B</a:t>
            </a:r>
          </a:p>
        </p:txBody>
      </p:sp>
      <p:sp>
        <p:nvSpPr>
          <p:cNvPr id="21" name="TextBox 20"/>
          <p:cNvSpPr txBox="1"/>
          <p:nvPr/>
        </p:nvSpPr>
        <p:spPr>
          <a:xfrm>
            <a:off x="223056" y="2021965"/>
            <a:ext cx="1564852" cy="923330"/>
          </a:xfrm>
          <a:prstGeom prst="rect">
            <a:avLst/>
          </a:prstGeom>
          <a:noFill/>
        </p:spPr>
        <p:txBody>
          <a:bodyPr wrap="none" rtlCol="0">
            <a:spAutoFit/>
          </a:bodyPr>
          <a:lstStyle/>
          <a:p>
            <a:r>
              <a:rPr lang="en-US" sz="1350" dirty="0">
                <a:solidFill>
                  <a:schemeClr val="tx1">
                    <a:lumMod val="75000"/>
                    <a:lumOff val="25000"/>
                  </a:schemeClr>
                </a:solidFill>
              </a:rPr>
              <a:t>A: Cleanse L1+L2</a:t>
            </a:r>
            <a:endParaRPr lang="zh-CN" altLang="en-US" sz="1350" dirty="0">
              <a:solidFill>
                <a:schemeClr val="tx1">
                  <a:lumMod val="75000"/>
                  <a:lumOff val="25000"/>
                </a:schemeClr>
              </a:solidFill>
            </a:endParaRPr>
          </a:p>
          <a:p>
            <a:endParaRPr lang="zh-CN" altLang="en-US" sz="1350" dirty="0">
              <a:solidFill>
                <a:schemeClr val="tx1">
                  <a:lumMod val="75000"/>
                  <a:lumOff val="25000"/>
                </a:schemeClr>
              </a:solidFill>
            </a:endParaRPr>
          </a:p>
          <a:p>
            <a:endParaRPr lang="en-US" sz="1350" dirty="0">
              <a:solidFill>
                <a:schemeClr val="tx1">
                  <a:lumMod val="75000"/>
                  <a:lumOff val="25000"/>
                </a:schemeClr>
              </a:solidFill>
            </a:endParaRPr>
          </a:p>
          <a:p>
            <a:r>
              <a:rPr lang="en-US" sz="1350" dirty="0">
                <a:solidFill>
                  <a:schemeClr val="tx1">
                    <a:lumMod val="75000"/>
                    <a:lumOff val="25000"/>
                  </a:schemeClr>
                </a:solidFill>
              </a:rPr>
              <a:t>    </a:t>
            </a:r>
          </a:p>
        </p:txBody>
      </p:sp>
      <p:cxnSp>
        <p:nvCxnSpPr>
          <p:cNvPr id="23" name="Straight Connector 22"/>
          <p:cNvCxnSpPr/>
          <p:nvPr/>
        </p:nvCxnSpPr>
        <p:spPr>
          <a:xfrm>
            <a:off x="2317426" y="269211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4599" y="385797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Circular Arrow 16"/>
          <p:cNvSpPr/>
          <p:nvPr/>
        </p:nvSpPr>
        <p:spPr>
          <a:xfrm flipH="1">
            <a:off x="1132291" y="1679355"/>
            <a:ext cx="981169" cy="1281262"/>
          </a:xfrm>
          <a:prstGeom prst="circularArrow">
            <a:avLst>
              <a:gd name="adj1" fmla="val 6303"/>
              <a:gd name="adj2" fmla="val 829402"/>
              <a:gd name="adj3" fmla="val 18786337"/>
              <a:gd name="adj4" fmla="val 4680526"/>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400050" y="2570150"/>
            <a:ext cx="1454244" cy="507831"/>
          </a:xfrm>
          <a:prstGeom prst="rect">
            <a:avLst/>
          </a:prstGeom>
          <a:noFill/>
        </p:spPr>
        <p:txBody>
          <a:bodyPr wrap="none" rtlCol="0">
            <a:spAutoFit/>
          </a:bodyPr>
          <a:lstStyle/>
          <a:p>
            <a:r>
              <a:rPr lang="en-US" sz="1350" dirty="0">
                <a:solidFill>
                  <a:schemeClr val="tx1">
                    <a:lumMod val="75000"/>
                    <a:lumOff val="25000"/>
                  </a:schemeClr>
                </a:solidFill>
              </a:rPr>
              <a:t>Execute Dummy</a:t>
            </a:r>
          </a:p>
          <a:p>
            <a:endParaRPr lang="en-US" sz="1350" dirty="0">
              <a:solidFill>
                <a:schemeClr val="tx1">
                  <a:lumMod val="75000"/>
                  <a:lumOff val="25000"/>
                </a:schemeClr>
              </a:solidFill>
            </a:endParaRPr>
          </a:p>
        </p:txBody>
      </p:sp>
      <p:cxnSp>
        <p:nvCxnSpPr>
          <p:cNvPr id="5" name="Straight Arrow Connector 4"/>
          <p:cNvCxnSpPr/>
          <p:nvPr/>
        </p:nvCxnSpPr>
        <p:spPr>
          <a:xfrm>
            <a:off x="1099463" y="2290505"/>
            <a:ext cx="0" cy="324251"/>
          </a:xfrm>
          <a:prstGeom prst="straightConnector1">
            <a:avLst/>
          </a:prstGeom>
          <a:ln w="508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25" name="TextBox 24"/>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9" name="TextBox 28"/>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32" name="Rectangle 31"/>
          <p:cNvSpPr/>
          <p:nvPr/>
        </p:nvSpPr>
        <p:spPr>
          <a:xfrm>
            <a:off x="171528"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46835" y="3430251"/>
            <a:ext cx="675185" cy="300082"/>
          </a:xfrm>
          <a:prstGeom prst="rect">
            <a:avLst/>
          </a:prstGeom>
          <a:noFill/>
        </p:spPr>
        <p:txBody>
          <a:bodyPr wrap="none" rtlCol="0">
            <a:spAutoFit/>
          </a:bodyPr>
          <a:lstStyle/>
          <a:p>
            <a:r>
              <a:rPr lang="en-US" sz="1350" dirty="0">
                <a:solidFill>
                  <a:schemeClr val="tx1">
                    <a:lumMod val="75000"/>
                    <a:lumOff val="25000"/>
                  </a:schemeClr>
                </a:solidFill>
              </a:rPr>
              <a:t>B: Idle</a:t>
            </a:r>
          </a:p>
        </p:txBody>
      </p:sp>
      <p:sp>
        <p:nvSpPr>
          <p:cNvPr id="2" name="Content Placeholder 1"/>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2124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dissolve">
                                      <p:cBhvr>
                                        <p:cTn id="21"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71528" y="1850657"/>
            <a:ext cx="1661909" cy="1227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71528"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46835" y="3430251"/>
            <a:ext cx="675185"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a:solidFill>
                  <a:srgbClr val="FF0000"/>
                </a:solidFill>
              </a:rPr>
              <a:t>Idle</a:t>
            </a:r>
          </a:p>
        </p:txBody>
      </p:sp>
      <p:sp>
        <p:nvSpPr>
          <p:cNvPr id="7" name="Rectangle 6"/>
          <p:cNvSpPr/>
          <p:nvPr/>
        </p:nvSpPr>
        <p:spPr>
          <a:xfrm>
            <a:off x="2317426" y="2223569"/>
            <a:ext cx="791535" cy="937098"/>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377800" y="1905324"/>
            <a:ext cx="762333"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29048" cy="300082"/>
          </a:xfrm>
          <a:prstGeom prst="rect">
            <a:avLst/>
          </a:prstGeom>
          <a:noFill/>
        </p:spPr>
        <p:txBody>
          <a:bodyPr wrap="square" rtlCol="0">
            <a:spAutoFit/>
          </a:bodyPr>
          <a:lstStyle/>
          <a:p>
            <a:r>
              <a:rPr lang="en-US" sz="1350" dirty="0"/>
              <a:t>Thread B</a:t>
            </a:r>
          </a:p>
        </p:txBody>
      </p:sp>
      <p:sp>
        <p:nvSpPr>
          <p:cNvPr id="21" name="TextBox 20"/>
          <p:cNvSpPr txBox="1"/>
          <p:nvPr/>
        </p:nvSpPr>
        <p:spPr>
          <a:xfrm>
            <a:off x="223056" y="2021965"/>
            <a:ext cx="1564852" cy="923330"/>
          </a:xfrm>
          <a:prstGeom prst="rect">
            <a:avLst/>
          </a:prstGeom>
          <a:noFill/>
        </p:spPr>
        <p:txBody>
          <a:bodyPr wrap="none" rtlCol="0">
            <a:spAutoFit/>
          </a:bodyPr>
          <a:lstStyle/>
          <a:p>
            <a:r>
              <a:rPr lang="en-US" sz="1350" dirty="0">
                <a:solidFill>
                  <a:schemeClr val="tx1">
                    <a:lumMod val="75000"/>
                    <a:lumOff val="25000"/>
                  </a:schemeClr>
                </a:solidFill>
              </a:rPr>
              <a:t>A: </a:t>
            </a:r>
            <a:r>
              <a:rPr lang="en-US" sz="1350" dirty="0">
                <a:solidFill>
                  <a:srgbClr val="FF0000"/>
                </a:solidFill>
              </a:rPr>
              <a:t>Cleanse L1+L2</a:t>
            </a:r>
            <a:endParaRPr lang="zh-CN" altLang="en-US" sz="1350" dirty="0">
              <a:solidFill>
                <a:srgbClr val="FF0000"/>
              </a:solidFill>
            </a:endParaRPr>
          </a:p>
          <a:p>
            <a:endParaRPr lang="zh-CN" altLang="en-US" sz="1350" dirty="0">
              <a:solidFill>
                <a:srgbClr val="00B050"/>
              </a:solidFill>
            </a:endParaRPr>
          </a:p>
          <a:p>
            <a:endParaRPr lang="en-US" sz="1350" dirty="0">
              <a:solidFill>
                <a:srgbClr val="00B050"/>
              </a:solidFill>
            </a:endParaRPr>
          </a:p>
          <a:p>
            <a:r>
              <a:rPr lang="en-US" sz="1350" dirty="0">
                <a:solidFill>
                  <a:srgbClr val="00B050"/>
                </a:solidFill>
              </a:rPr>
              <a:t>    </a:t>
            </a:r>
          </a:p>
        </p:txBody>
      </p:sp>
      <p:cxnSp>
        <p:nvCxnSpPr>
          <p:cNvPr id="23" name="Straight Connector 22"/>
          <p:cNvCxnSpPr/>
          <p:nvPr/>
        </p:nvCxnSpPr>
        <p:spPr>
          <a:xfrm>
            <a:off x="2317426" y="269211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24599" y="3857978"/>
            <a:ext cx="791535"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Circular Arrow 16"/>
          <p:cNvSpPr/>
          <p:nvPr/>
        </p:nvSpPr>
        <p:spPr>
          <a:xfrm flipH="1">
            <a:off x="1132291" y="1679355"/>
            <a:ext cx="981169" cy="1281262"/>
          </a:xfrm>
          <a:prstGeom prst="circularArrow">
            <a:avLst>
              <a:gd name="adj1" fmla="val 6303"/>
              <a:gd name="adj2" fmla="val 829402"/>
              <a:gd name="adj3" fmla="val 18786337"/>
              <a:gd name="adj4" fmla="val 4680526"/>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400050" y="2570150"/>
            <a:ext cx="1454244" cy="507831"/>
          </a:xfrm>
          <a:prstGeom prst="rect">
            <a:avLst/>
          </a:prstGeom>
          <a:noFill/>
        </p:spPr>
        <p:txBody>
          <a:bodyPr wrap="none" rtlCol="0">
            <a:spAutoFit/>
          </a:bodyPr>
          <a:lstStyle/>
          <a:p>
            <a:r>
              <a:rPr lang="en-US" sz="1350" dirty="0">
                <a:solidFill>
                  <a:schemeClr val="tx1">
                    <a:lumMod val="75000"/>
                    <a:lumOff val="25000"/>
                  </a:schemeClr>
                </a:solidFill>
              </a:rPr>
              <a:t>Execute Dummy</a:t>
            </a:r>
          </a:p>
          <a:p>
            <a:endParaRPr lang="en-US" sz="1350" dirty="0">
              <a:solidFill>
                <a:schemeClr val="tx1">
                  <a:lumMod val="75000"/>
                  <a:lumOff val="25000"/>
                </a:schemeClr>
              </a:solidFill>
            </a:endParaRPr>
          </a:p>
        </p:txBody>
      </p:sp>
      <p:cxnSp>
        <p:nvCxnSpPr>
          <p:cNvPr id="5" name="Straight Arrow Connector 4"/>
          <p:cNvCxnSpPr/>
          <p:nvPr/>
        </p:nvCxnSpPr>
        <p:spPr>
          <a:xfrm>
            <a:off x="1099463" y="2290505"/>
            <a:ext cx="0" cy="324251"/>
          </a:xfrm>
          <a:prstGeom prst="straightConnector1">
            <a:avLst/>
          </a:prstGeom>
          <a:ln w="508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pic>
        <p:nvPicPr>
          <p:cNvPr id="32"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33" name="TextBox 32"/>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25" name="TextBox 24"/>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6" name="TextBox 25"/>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6" name="Content Placeholder 5"/>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4819690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71528" y="1850657"/>
            <a:ext cx="1661909" cy="1227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71528"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835" y="3430251"/>
            <a:ext cx="675185"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a:solidFill>
                  <a:srgbClr val="FF0000"/>
                </a:solidFill>
              </a:rPr>
              <a:t>Idle</a:t>
            </a:r>
          </a:p>
        </p:txBody>
      </p:sp>
      <p:sp>
        <p:nvSpPr>
          <p:cNvPr id="7" name="Rectangle 6"/>
          <p:cNvSpPr/>
          <p:nvPr/>
        </p:nvSpPr>
        <p:spPr>
          <a:xfrm>
            <a:off x="2317426" y="2223569"/>
            <a:ext cx="791535" cy="937098"/>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377800" y="1905324"/>
            <a:ext cx="762333"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29048" cy="300082"/>
          </a:xfrm>
          <a:prstGeom prst="rect">
            <a:avLst/>
          </a:prstGeom>
          <a:noFill/>
        </p:spPr>
        <p:txBody>
          <a:bodyPr wrap="square" rtlCol="0">
            <a:spAutoFit/>
          </a:bodyPr>
          <a:lstStyle/>
          <a:p>
            <a:r>
              <a:rPr lang="en-US" sz="1350" dirty="0"/>
              <a:t>Thread B</a:t>
            </a:r>
          </a:p>
        </p:txBody>
      </p:sp>
      <p:sp>
        <p:nvSpPr>
          <p:cNvPr id="27" name="TextBox 26"/>
          <p:cNvSpPr txBox="1"/>
          <p:nvPr/>
        </p:nvSpPr>
        <p:spPr>
          <a:xfrm>
            <a:off x="223056" y="2021965"/>
            <a:ext cx="1564852" cy="923330"/>
          </a:xfrm>
          <a:prstGeom prst="rect">
            <a:avLst/>
          </a:prstGeom>
          <a:noFill/>
        </p:spPr>
        <p:txBody>
          <a:bodyPr wrap="none" rtlCol="0">
            <a:spAutoFit/>
          </a:bodyPr>
          <a:lstStyle/>
          <a:p>
            <a:r>
              <a:rPr lang="en-US" sz="1350" dirty="0">
                <a:solidFill>
                  <a:schemeClr val="tx1">
                    <a:lumMod val="75000"/>
                    <a:lumOff val="25000"/>
                  </a:schemeClr>
                </a:solidFill>
              </a:rPr>
              <a:t>A: </a:t>
            </a:r>
            <a:r>
              <a:rPr lang="en-US" sz="1350" dirty="0">
                <a:solidFill>
                  <a:srgbClr val="FF0000"/>
                </a:solidFill>
              </a:rPr>
              <a:t>Cleanse L1+L2</a:t>
            </a:r>
            <a:endParaRPr lang="zh-CN" altLang="en-US" sz="1350" dirty="0">
              <a:solidFill>
                <a:srgbClr val="FF0000"/>
              </a:solidFill>
            </a:endParaRPr>
          </a:p>
          <a:p>
            <a:endParaRPr lang="zh-CN" altLang="en-US" sz="1350" dirty="0">
              <a:solidFill>
                <a:srgbClr val="00B050"/>
              </a:solidFill>
            </a:endParaRPr>
          </a:p>
          <a:p>
            <a:endParaRPr lang="en-US" sz="1350" dirty="0">
              <a:solidFill>
                <a:srgbClr val="00B050"/>
              </a:solidFill>
            </a:endParaRPr>
          </a:p>
          <a:p>
            <a:r>
              <a:rPr lang="en-US" sz="1350" dirty="0">
                <a:solidFill>
                  <a:srgbClr val="00B050"/>
                </a:solidFill>
              </a:rPr>
              <a:t>    </a:t>
            </a:r>
          </a:p>
        </p:txBody>
      </p:sp>
      <p:sp>
        <p:nvSpPr>
          <p:cNvPr id="28" name="Circular Arrow 27"/>
          <p:cNvSpPr/>
          <p:nvPr/>
        </p:nvSpPr>
        <p:spPr>
          <a:xfrm flipH="1">
            <a:off x="1132291" y="1679355"/>
            <a:ext cx="981169" cy="1281262"/>
          </a:xfrm>
          <a:prstGeom prst="circularArrow">
            <a:avLst>
              <a:gd name="adj1" fmla="val 6303"/>
              <a:gd name="adj2" fmla="val 829402"/>
              <a:gd name="adj3" fmla="val 18786337"/>
              <a:gd name="adj4" fmla="val 4680526"/>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9" name="TextBox 28"/>
          <p:cNvSpPr txBox="1"/>
          <p:nvPr/>
        </p:nvSpPr>
        <p:spPr>
          <a:xfrm>
            <a:off x="400050" y="2570150"/>
            <a:ext cx="1454244" cy="507831"/>
          </a:xfrm>
          <a:prstGeom prst="rect">
            <a:avLst/>
          </a:prstGeom>
          <a:noFill/>
        </p:spPr>
        <p:txBody>
          <a:bodyPr wrap="none" rtlCol="0">
            <a:spAutoFit/>
          </a:bodyPr>
          <a:lstStyle/>
          <a:p>
            <a:r>
              <a:rPr lang="en-US" sz="1350" dirty="0">
                <a:solidFill>
                  <a:schemeClr val="tx1">
                    <a:lumMod val="75000"/>
                    <a:lumOff val="25000"/>
                  </a:schemeClr>
                </a:solidFill>
              </a:rPr>
              <a:t>Execute Dummy</a:t>
            </a:r>
          </a:p>
          <a:p>
            <a:endParaRPr lang="en-US" sz="1350" dirty="0">
              <a:solidFill>
                <a:schemeClr val="tx1">
                  <a:lumMod val="75000"/>
                  <a:lumOff val="25000"/>
                </a:schemeClr>
              </a:solidFill>
            </a:endParaRPr>
          </a:p>
        </p:txBody>
      </p:sp>
      <p:cxnSp>
        <p:nvCxnSpPr>
          <p:cNvPr id="30" name="Straight Arrow Connector 29"/>
          <p:cNvCxnSpPr/>
          <p:nvPr/>
        </p:nvCxnSpPr>
        <p:spPr>
          <a:xfrm>
            <a:off x="1099463" y="2290505"/>
            <a:ext cx="0" cy="324251"/>
          </a:xfrm>
          <a:prstGeom prst="straightConnector1">
            <a:avLst/>
          </a:prstGeom>
          <a:ln w="508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25" name="TextBox 24"/>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pic>
        <p:nvPicPr>
          <p:cNvPr id="26"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35" name="TextBox 34"/>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23" name="TextBox 22"/>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31" name="TextBox 30"/>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2" name="Content Placeholder 1"/>
          <p:cNvSpPr>
            <a:spLocks noGrp="1"/>
          </p:cNvSpPr>
          <p:nvPr>
            <p:ph idx="15"/>
          </p:nvPr>
        </p:nvSpPr>
        <p:spPr/>
        <p:txBody>
          <a:bodyPr/>
          <a:lstStyle/>
          <a:p>
            <a:endParaRPr lang="en-US"/>
          </a:p>
        </p:txBody>
      </p:sp>
      <p:sp>
        <p:nvSpPr>
          <p:cNvPr id="3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737687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71528" y="1850657"/>
            <a:ext cx="1661909" cy="1227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528"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646835" y="3430251"/>
            <a:ext cx="675185"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a:solidFill>
                  <a:srgbClr val="FF0000"/>
                </a:solidFill>
              </a:rPr>
              <a:t>Idle</a:t>
            </a:r>
          </a:p>
        </p:txBody>
      </p:sp>
      <p:sp>
        <p:nvSpPr>
          <p:cNvPr id="38" name="TextBox 37"/>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pic>
        <p:nvPicPr>
          <p:cNvPr id="39"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40" name="TextBox 39"/>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7" name="Rectangle 6"/>
          <p:cNvSpPr/>
          <p:nvPr/>
        </p:nvSpPr>
        <p:spPr>
          <a:xfrm>
            <a:off x="2317426" y="2223569"/>
            <a:ext cx="791535" cy="937098"/>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extBox 11"/>
          <p:cNvSpPr txBox="1"/>
          <p:nvPr/>
        </p:nvSpPr>
        <p:spPr>
          <a:xfrm>
            <a:off x="2377800" y="1905324"/>
            <a:ext cx="775853"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929048" cy="300082"/>
          </a:xfrm>
          <a:prstGeom prst="rect">
            <a:avLst/>
          </a:prstGeom>
          <a:noFill/>
        </p:spPr>
        <p:txBody>
          <a:bodyPr wrap="square" rtlCol="0">
            <a:spAutoFit/>
          </a:bodyPr>
          <a:lstStyle/>
          <a:p>
            <a:r>
              <a:rPr lang="en-US" sz="1350" dirty="0"/>
              <a:t>Thread B</a:t>
            </a:r>
          </a:p>
        </p:txBody>
      </p:sp>
      <p:sp>
        <p:nvSpPr>
          <p:cNvPr id="17" name="TextBox 16"/>
          <p:cNvSpPr txBox="1"/>
          <p:nvPr/>
        </p:nvSpPr>
        <p:spPr>
          <a:xfrm>
            <a:off x="4773127" y="3460718"/>
            <a:ext cx="2127634" cy="300082"/>
          </a:xfrm>
          <a:prstGeom prst="rect">
            <a:avLst/>
          </a:prstGeom>
          <a:noFill/>
        </p:spPr>
        <p:txBody>
          <a:bodyPr wrap="none" rtlCol="0">
            <a:spAutoFit/>
          </a:bodyPr>
          <a:lstStyle/>
          <a:p>
            <a:r>
              <a:rPr lang="en-US" sz="1350" dirty="0" smtClean="0">
                <a:solidFill>
                  <a:srgbClr val="FF0000"/>
                </a:solidFill>
              </a:rPr>
              <a:t>T4</a:t>
            </a:r>
            <a:r>
              <a:rPr lang="en-US" altLang="zh-CN" sz="1350" dirty="0" smtClean="0">
                <a:solidFill>
                  <a:srgbClr val="FF0000"/>
                </a:solidFill>
              </a:rPr>
              <a:t>:</a:t>
            </a:r>
            <a:r>
              <a:rPr lang="en-US" sz="1350" dirty="0" smtClean="0">
                <a:solidFill>
                  <a:srgbClr val="FF0000"/>
                </a:solidFill>
              </a:rPr>
              <a:t>Memory </a:t>
            </a:r>
            <a:r>
              <a:rPr lang="en-US" sz="1350" dirty="0">
                <a:solidFill>
                  <a:srgbClr val="FF0000"/>
                </a:solidFill>
              </a:rPr>
              <a:t>Access Time</a:t>
            </a:r>
          </a:p>
        </p:txBody>
      </p:sp>
      <p:pic>
        <p:nvPicPr>
          <p:cNvPr id="18" name="Picture 17"/>
          <p:cNvPicPr>
            <a:picLocks noChangeAspect="1"/>
          </p:cNvPicPr>
          <p:nvPr/>
        </p:nvPicPr>
        <p:blipFill>
          <a:blip r:embed="rId3"/>
          <a:stretch>
            <a:fillRect/>
          </a:stretch>
        </p:blipFill>
        <p:spPr>
          <a:xfrm>
            <a:off x="2430169" y="2418462"/>
            <a:ext cx="566049" cy="566049"/>
          </a:xfrm>
          <a:prstGeom prst="rect">
            <a:avLst/>
          </a:prstGeom>
        </p:spPr>
      </p:pic>
      <p:sp>
        <p:nvSpPr>
          <p:cNvPr id="28" name="TextBox 27"/>
          <p:cNvSpPr txBox="1"/>
          <p:nvPr/>
        </p:nvSpPr>
        <p:spPr>
          <a:xfrm>
            <a:off x="223056" y="2021965"/>
            <a:ext cx="1564852" cy="923330"/>
          </a:xfrm>
          <a:prstGeom prst="rect">
            <a:avLst/>
          </a:prstGeom>
          <a:noFill/>
        </p:spPr>
        <p:txBody>
          <a:bodyPr wrap="none" rtlCol="0">
            <a:spAutoFit/>
          </a:bodyPr>
          <a:lstStyle/>
          <a:p>
            <a:r>
              <a:rPr lang="en-US" sz="1350" dirty="0">
                <a:solidFill>
                  <a:schemeClr val="tx1">
                    <a:lumMod val="75000"/>
                    <a:lumOff val="25000"/>
                  </a:schemeClr>
                </a:solidFill>
              </a:rPr>
              <a:t>A: Cleanse L1+L2</a:t>
            </a:r>
            <a:endParaRPr lang="zh-CN" altLang="en-US" sz="1350" dirty="0">
              <a:solidFill>
                <a:schemeClr val="tx1">
                  <a:lumMod val="75000"/>
                  <a:lumOff val="25000"/>
                </a:schemeClr>
              </a:solidFill>
            </a:endParaRPr>
          </a:p>
          <a:p>
            <a:endParaRPr lang="zh-CN" altLang="en-US" sz="1350" dirty="0">
              <a:solidFill>
                <a:schemeClr val="tx1">
                  <a:lumMod val="75000"/>
                  <a:lumOff val="25000"/>
                </a:schemeClr>
              </a:solidFill>
            </a:endParaRPr>
          </a:p>
          <a:p>
            <a:endParaRPr lang="en-US" sz="1350" dirty="0">
              <a:solidFill>
                <a:schemeClr val="tx1">
                  <a:lumMod val="75000"/>
                  <a:lumOff val="25000"/>
                </a:schemeClr>
              </a:solidFill>
            </a:endParaRPr>
          </a:p>
          <a:p>
            <a:r>
              <a:rPr lang="en-US" sz="1350" dirty="0">
                <a:solidFill>
                  <a:schemeClr val="tx1">
                    <a:lumMod val="75000"/>
                    <a:lumOff val="25000"/>
                  </a:schemeClr>
                </a:solidFill>
              </a:rPr>
              <a:t>    </a:t>
            </a:r>
          </a:p>
        </p:txBody>
      </p:sp>
      <p:sp>
        <p:nvSpPr>
          <p:cNvPr id="29" name="Circular Arrow 28"/>
          <p:cNvSpPr/>
          <p:nvPr/>
        </p:nvSpPr>
        <p:spPr>
          <a:xfrm flipH="1">
            <a:off x="1132291" y="1679355"/>
            <a:ext cx="981169" cy="1281262"/>
          </a:xfrm>
          <a:prstGeom prst="circularArrow">
            <a:avLst>
              <a:gd name="adj1" fmla="val 6303"/>
              <a:gd name="adj2" fmla="val 829402"/>
              <a:gd name="adj3" fmla="val 18786337"/>
              <a:gd name="adj4" fmla="val 4680526"/>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0" name="TextBox 29"/>
          <p:cNvSpPr txBox="1"/>
          <p:nvPr/>
        </p:nvSpPr>
        <p:spPr>
          <a:xfrm>
            <a:off x="400050" y="2570150"/>
            <a:ext cx="1454244" cy="507831"/>
          </a:xfrm>
          <a:prstGeom prst="rect">
            <a:avLst/>
          </a:prstGeom>
          <a:noFill/>
        </p:spPr>
        <p:txBody>
          <a:bodyPr wrap="none" rtlCol="0">
            <a:spAutoFit/>
          </a:bodyPr>
          <a:lstStyle/>
          <a:p>
            <a:r>
              <a:rPr lang="en-US" sz="1350" dirty="0">
                <a:solidFill>
                  <a:srgbClr val="FF0000"/>
                </a:solidFill>
              </a:rPr>
              <a:t>Execute Dummy</a:t>
            </a:r>
          </a:p>
          <a:p>
            <a:endParaRPr lang="en-US" sz="1350" dirty="0"/>
          </a:p>
        </p:txBody>
      </p:sp>
      <p:cxnSp>
        <p:nvCxnSpPr>
          <p:cNvPr id="31" name="Straight Arrow Connector 30"/>
          <p:cNvCxnSpPr/>
          <p:nvPr/>
        </p:nvCxnSpPr>
        <p:spPr>
          <a:xfrm>
            <a:off x="1099463" y="2290505"/>
            <a:ext cx="0" cy="324251"/>
          </a:xfrm>
          <a:prstGeom prst="straightConnector1">
            <a:avLst/>
          </a:prstGeom>
          <a:ln w="508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33" name="TextBox 32"/>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65767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dissolv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71528" y="1850657"/>
            <a:ext cx="1661909" cy="12273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71528"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46835" y="3430251"/>
            <a:ext cx="675185"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a:t>Idle</a:t>
            </a:r>
          </a:p>
        </p:txBody>
      </p:sp>
      <p:sp>
        <p:nvSpPr>
          <p:cNvPr id="35" name="TextBox 34"/>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pic>
        <p:nvPicPr>
          <p:cNvPr id="36"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37" name="TextBox 36"/>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38" name="TextBox 37"/>
          <p:cNvSpPr txBox="1"/>
          <p:nvPr/>
        </p:nvSpPr>
        <p:spPr>
          <a:xfrm>
            <a:off x="4773127" y="3460718"/>
            <a:ext cx="2127634" cy="300082"/>
          </a:xfrm>
          <a:prstGeom prst="rect">
            <a:avLst/>
          </a:prstGeom>
          <a:noFill/>
        </p:spPr>
        <p:txBody>
          <a:bodyPr wrap="none" rtlCol="0">
            <a:spAutoFit/>
          </a:bodyPr>
          <a:lstStyle/>
          <a:p>
            <a:r>
              <a:rPr lang="en-US" sz="1350" dirty="0" smtClean="0">
                <a:solidFill>
                  <a:schemeClr val="tx2">
                    <a:lumMod val="50000"/>
                    <a:lumOff val="50000"/>
                  </a:schemeClr>
                </a:solidFill>
              </a:rPr>
              <a:t>T4</a:t>
            </a:r>
            <a:r>
              <a:rPr lang="en-US" altLang="zh-CN" sz="1350" dirty="0" smtClean="0">
                <a:solidFill>
                  <a:schemeClr val="tx2">
                    <a:lumMod val="50000"/>
                    <a:lumOff val="50000"/>
                  </a:schemeClr>
                </a:solidFill>
              </a:rPr>
              <a:t>:</a:t>
            </a:r>
            <a:r>
              <a:rPr lang="en-US" sz="1350" dirty="0" smtClean="0">
                <a:solidFill>
                  <a:schemeClr val="tx2">
                    <a:lumMod val="50000"/>
                    <a:lumOff val="50000"/>
                  </a:schemeClr>
                </a:solidFill>
              </a:rPr>
              <a:t>Memory </a:t>
            </a:r>
            <a:r>
              <a:rPr lang="en-US" sz="1350" dirty="0">
                <a:solidFill>
                  <a:schemeClr val="tx2">
                    <a:lumMod val="50000"/>
                    <a:lumOff val="50000"/>
                  </a:schemeClr>
                </a:solidFill>
              </a:rPr>
              <a:t>Access Time</a:t>
            </a:r>
          </a:p>
        </p:txBody>
      </p:sp>
      <p:sp>
        <p:nvSpPr>
          <p:cNvPr id="7" name="Rectangle 6"/>
          <p:cNvSpPr/>
          <p:nvPr/>
        </p:nvSpPr>
        <p:spPr>
          <a:xfrm>
            <a:off x="2317426"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2" name="TextBox 11"/>
          <p:cNvSpPr txBox="1"/>
          <p:nvPr/>
        </p:nvSpPr>
        <p:spPr>
          <a:xfrm>
            <a:off x="2377800" y="1905324"/>
            <a:ext cx="852458"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1031005" cy="300082"/>
          </a:xfrm>
          <a:prstGeom prst="rect">
            <a:avLst/>
          </a:prstGeom>
          <a:noFill/>
        </p:spPr>
        <p:txBody>
          <a:bodyPr wrap="square" rtlCol="0">
            <a:spAutoFit/>
          </a:bodyPr>
          <a:lstStyle/>
          <a:p>
            <a:r>
              <a:rPr lang="en-US" sz="1350" dirty="0"/>
              <a:t>Thread B</a:t>
            </a:r>
          </a:p>
        </p:txBody>
      </p:sp>
      <p:pic>
        <p:nvPicPr>
          <p:cNvPr id="17" name="Picture 16"/>
          <p:cNvPicPr>
            <a:picLocks noChangeAspect="1"/>
          </p:cNvPicPr>
          <p:nvPr/>
        </p:nvPicPr>
        <p:blipFill>
          <a:blip r:embed="rId3"/>
          <a:stretch>
            <a:fillRect/>
          </a:stretch>
        </p:blipFill>
        <p:spPr>
          <a:xfrm>
            <a:off x="2423275" y="2264568"/>
            <a:ext cx="566049" cy="566049"/>
          </a:xfrm>
          <a:prstGeom prst="rect">
            <a:avLst/>
          </a:prstGeom>
        </p:spPr>
      </p:pic>
      <p:sp>
        <p:nvSpPr>
          <p:cNvPr id="3" name="TextBox 2"/>
          <p:cNvSpPr txBox="1"/>
          <p:nvPr/>
        </p:nvSpPr>
        <p:spPr>
          <a:xfrm>
            <a:off x="2499673" y="2857142"/>
            <a:ext cx="473206" cy="300082"/>
          </a:xfrm>
          <a:prstGeom prst="rect">
            <a:avLst/>
          </a:prstGeom>
          <a:noFill/>
        </p:spPr>
        <p:txBody>
          <a:bodyPr wrap="none" rtlCol="0">
            <a:spAutoFit/>
          </a:bodyPr>
          <a:lstStyle/>
          <a:p>
            <a:r>
              <a:rPr lang="en-US" sz="1350"/>
              <a:t>???</a:t>
            </a:r>
          </a:p>
        </p:txBody>
      </p:sp>
      <p:sp>
        <p:nvSpPr>
          <p:cNvPr id="18" name="TextBox 17"/>
          <p:cNvSpPr txBox="1"/>
          <p:nvPr/>
        </p:nvSpPr>
        <p:spPr>
          <a:xfrm>
            <a:off x="3135469" y="3698382"/>
            <a:ext cx="473206" cy="300082"/>
          </a:xfrm>
          <a:prstGeom prst="rect">
            <a:avLst/>
          </a:prstGeom>
          <a:noFill/>
        </p:spPr>
        <p:txBody>
          <a:bodyPr wrap="none" rtlCol="0">
            <a:spAutoFit/>
          </a:bodyPr>
          <a:lstStyle/>
          <a:p>
            <a:r>
              <a:rPr lang="en-US" sz="1350" dirty="0"/>
              <a:t>???</a:t>
            </a:r>
          </a:p>
        </p:txBody>
      </p:sp>
      <p:sp>
        <p:nvSpPr>
          <p:cNvPr id="21" name="TextBox 20"/>
          <p:cNvSpPr txBox="1"/>
          <p:nvPr/>
        </p:nvSpPr>
        <p:spPr>
          <a:xfrm>
            <a:off x="4761188" y="2414722"/>
            <a:ext cx="2124364" cy="507831"/>
          </a:xfrm>
          <a:prstGeom prst="rect">
            <a:avLst/>
          </a:prstGeom>
          <a:noFill/>
        </p:spPr>
        <p:txBody>
          <a:bodyPr wrap="none" rtlCol="0">
            <a:spAutoFit/>
          </a:bodyPr>
          <a:lstStyle/>
          <a:p>
            <a:pPr algn="ctr"/>
            <a:r>
              <a:rPr lang="en-US" sz="1350" dirty="0" smtClean="0">
                <a:solidFill>
                  <a:srgbClr val="FF0000"/>
                </a:solidFill>
              </a:rPr>
              <a:t>T2</a:t>
            </a:r>
            <a:r>
              <a:rPr lang="en-US" altLang="zh-CN" sz="1350" dirty="0" smtClean="0">
                <a:solidFill>
                  <a:srgbClr val="FF0000"/>
                </a:solidFill>
              </a:rPr>
              <a:t>:</a:t>
            </a:r>
            <a:r>
              <a:rPr lang="en-US" sz="1350" dirty="0" smtClean="0">
                <a:solidFill>
                  <a:srgbClr val="FF0000"/>
                </a:solidFill>
              </a:rPr>
              <a:t>E</a:t>
            </a:r>
            <a:r>
              <a:rPr lang="en-US" altLang="zh-CN" sz="1350" dirty="0" smtClean="0">
                <a:solidFill>
                  <a:srgbClr val="FF0000"/>
                </a:solidFill>
              </a:rPr>
              <a:t>ffects</a:t>
            </a:r>
            <a:r>
              <a:rPr lang="zh-CN" altLang="en-US" sz="1350" dirty="0" smtClean="0">
                <a:solidFill>
                  <a:srgbClr val="FF0000"/>
                </a:solidFill>
              </a:rPr>
              <a:t> </a:t>
            </a:r>
            <a:r>
              <a:rPr lang="en-US" altLang="zh-CN" sz="1350" dirty="0">
                <a:solidFill>
                  <a:srgbClr val="FF0000"/>
                </a:solidFill>
              </a:rPr>
              <a:t>of</a:t>
            </a:r>
            <a:r>
              <a:rPr lang="zh-CN" altLang="en-US" sz="1350" dirty="0">
                <a:solidFill>
                  <a:srgbClr val="FF0000"/>
                </a:solidFill>
              </a:rPr>
              <a:t> </a:t>
            </a:r>
            <a:r>
              <a:rPr lang="en-US" altLang="zh-CN" sz="1350" dirty="0" err="1">
                <a:solidFill>
                  <a:srgbClr val="FF0000"/>
                </a:solidFill>
              </a:rPr>
              <a:t>Clearcache</a:t>
            </a:r>
            <a:endParaRPr lang="zh-CN" altLang="en-US" sz="1350" dirty="0">
              <a:solidFill>
                <a:srgbClr val="FF0000"/>
              </a:solidFill>
            </a:endParaRPr>
          </a:p>
          <a:p>
            <a:pPr algn="ctr"/>
            <a:r>
              <a:rPr lang="en-US" altLang="zh-CN" sz="1350" dirty="0">
                <a:solidFill>
                  <a:srgbClr val="FF0000"/>
                </a:solidFill>
              </a:rPr>
              <a:t>On</a:t>
            </a:r>
            <a:r>
              <a:rPr lang="zh-CN" altLang="en-US" sz="1350" dirty="0">
                <a:solidFill>
                  <a:srgbClr val="FF0000"/>
                </a:solidFill>
              </a:rPr>
              <a:t> </a:t>
            </a:r>
            <a:r>
              <a:rPr lang="en-US" altLang="zh-CN" sz="1350" dirty="0">
                <a:solidFill>
                  <a:srgbClr val="FF0000"/>
                </a:solidFill>
              </a:rPr>
              <a:t>Local</a:t>
            </a:r>
            <a:r>
              <a:rPr lang="zh-CN" altLang="en-US" sz="1350" dirty="0">
                <a:solidFill>
                  <a:srgbClr val="FF0000"/>
                </a:solidFill>
              </a:rPr>
              <a:t> </a:t>
            </a:r>
            <a:r>
              <a:rPr lang="en-US" altLang="zh-CN" sz="1350" dirty="0">
                <a:solidFill>
                  <a:srgbClr val="FF0000"/>
                </a:solidFill>
              </a:rPr>
              <a:t>Core</a:t>
            </a:r>
            <a:endParaRPr lang="en-US" sz="1350" dirty="0">
              <a:solidFill>
                <a:srgbClr val="FF0000"/>
              </a:solidFill>
            </a:endParaRPr>
          </a:p>
        </p:txBody>
      </p:sp>
      <p:sp>
        <p:nvSpPr>
          <p:cNvPr id="28" name="TextBox 27"/>
          <p:cNvSpPr txBox="1"/>
          <p:nvPr/>
        </p:nvSpPr>
        <p:spPr>
          <a:xfrm>
            <a:off x="223056" y="2021965"/>
            <a:ext cx="1415772" cy="923330"/>
          </a:xfrm>
          <a:prstGeom prst="rect">
            <a:avLst/>
          </a:prstGeom>
          <a:noFill/>
        </p:spPr>
        <p:txBody>
          <a:bodyPr wrap="none" rtlCol="0">
            <a:spAutoFit/>
          </a:bodyPr>
          <a:lstStyle/>
          <a:p>
            <a:r>
              <a:rPr lang="en-US" sz="1350" dirty="0">
                <a:solidFill>
                  <a:schemeClr val="tx1">
                    <a:lumMod val="75000"/>
                    <a:lumOff val="25000"/>
                  </a:schemeClr>
                </a:solidFill>
              </a:rPr>
              <a:t>A: </a:t>
            </a:r>
            <a:r>
              <a:rPr lang="zh-CN" altLang="en-US" sz="1350" dirty="0">
                <a:solidFill>
                  <a:schemeClr val="tx1">
                    <a:lumMod val="75000"/>
                    <a:lumOff val="25000"/>
                  </a:schemeClr>
                </a:solidFill>
              </a:rPr>
              <a:t>   </a:t>
            </a:r>
            <a:r>
              <a:rPr lang="en-US" altLang="zh-CN" sz="1350" dirty="0" err="1">
                <a:solidFill>
                  <a:schemeClr val="tx1">
                    <a:lumMod val="75000"/>
                    <a:lumOff val="25000"/>
                  </a:schemeClr>
                </a:solidFill>
              </a:rPr>
              <a:t>Clearcache</a:t>
            </a:r>
            <a:endParaRPr lang="zh-CN" altLang="en-US" sz="1350" dirty="0">
              <a:solidFill>
                <a:schemeClr val="tx1">
                  <a:lumMod val="75000"/>
                  <a:lumOff val="25000"/>
                </a:schemeClr>
              </a:solidFill>
            </a:endParaRPr>
          </a:p>
          <a:p>
            <a:endParaRPr lang="zh-CN" altLang="en-US" sz="1350" dirty="0">
              <a:solidFill>
                <a:schemeClr val="tx1">
                  <a:lumMod val="75000"/>
                  <a:lumOff val="25000"/>
                </a:schemeClr>
              </a:solidFill>
            </a:endParaRPr>
          </a:p>
          <a:p>
            <a:endParaRPr lang="en-US" sz="1350" dirty="0">
              <a:solidFill>
                <a:schemeClr val="tx1">
                  <a:lumMod val="75000"/>
                  <a:lumOff val="25000"/>
                </a:schemeClr>
              </a:solidFill>
            </a:endParaRPr>
          </a:p>
          <a:p>
            <a:r>
              <a:rPr lang="en-US" sz="1350" dirty="0">
                <a:solidFill>
                  <a:schemeClr val="tx1">
                    <a:lumMod val="75000"/>
                    <a:lumOff val="25000"/>
                  </a:schemeClr>
                </a:solidFill>
              </a:rPr>
              <a:t>    </a:t>
            </a:r>
          </a:p>
        </p:txBody>
      </p:sp>
      <p:sp>
        <p:nvSpPr>
          <p:cNvPr id="29" name="Circular Arrow 28"/>
          <p:cNvSpPr/>
          <p:nvPr/>
        </p:nvSpPr>
        <p:spPr>
          <a:xfrm flipH="1">
            <a:off x="1132291" y="1679355"/>
            <a:ext cx="981169" cy="1281262"/>
          </a:xfrm>
          <a:prstGeom prst="circularArrow">
            <a:avLst>
              <a:gd name="adj1" fmla="val 6303"/>
              <a:gd name="adj2" fmla="val 829402"/>
              <a:gd name="adj3" fmla="val 18786337"/>
              <a:gd name="adj4" fmla="val 4680526"/>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0" name="TextBox 29"/>
          <p:cNvSpPr txBox="1"/>
          <p:nvPr/>
        </p:nvSpPr>
        <p:spPr>
          <a:xfrm>
            <a:off x="400050" y="2570150"/>
            <a:ext cx="1454244" cy="507831"/>
          </a:xfrm>
          <a:prstGeom prst="rect">
            <a:avLst/>
          </a:prstGeom>
          <a:noFill/>
        </p:spPr>
        <p:txBody>
          <a:bodyPr wrap="none" rtlCol="0">
            <a:spAutoFit/>
          </a:bodyPr>
          <a:lstStyle/>
          <a:p>
            <a:r>
              <a:rPr lang="en-US" sz="1350" dirty="0">
                <a:solidFill>
                  <a:schemeClr val="tx1">
                    <a:lumMod val="75000"/>
                    <a:lumOff val="25000"/>
                  </a:schemeClr>
                </a:solidFill>
              </a:rPr>
              <a:t>Execute Dummy</a:t>
            </a:r>
          </a:p>
          <a:p>
            <a:endParaRPr lang="en-US" sz="1350" dirty="0">
              <a:solidFill>
                <a:schemeClr val="tx1">
                  <a:lumMod val="75000"/>
                  <a:lumOff val="25000"/>
                </a:schemeClr>
              </a:solidFill>
            </a:endParaRPr>
          </a:p>
        </p:txBody>
      </p:sp>
      <p:cxnSp>
        <p:nvCxnSpPr>
          <p:cNvPr id="31" name="Straight Arrow Connector 30"/>
          <p:cNvCxnSpPr/>
          <p:nvPr/>
        </p:nvCxnSpPr>
        <p:spPr>
          <a:xfrm>
            <a:off x="1099463" y="2290505"/>
            <a:ext cx="0" cy="324251"/>
          </a:xfrm>
          <a:prstGeom prst="straightConnector1">
            <a:avLst/>
          </a:prstGeom>
          <a:ln w="508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39" name="TextBox 38"/>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2" name="Content Placeholder 1"/>
          <p:cNvSpPr>
            <a:spLocks noGrp="1"/>
          </p:cNvSpPr>
          <p:nvPr>
            <p:ph idx="15"/>
          </p:nvPr>
        </p:nvSpPr>
        <p:spPr/>
        <p:txBody>
          <a:bodyPr/>
          <a:lstStyle/>
          <a:p>
            <a:endParaRPr lang="en-US"/>
          </a:p>
        </p:txBody>
      </p:sp>
      <p:sp>
        <p:nvSpPr>
          <p:cNvPr id="3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85613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809694" y="1986933"/>
            <a:ext cx="1694823" cy="300082"/>
          </a:xfrm>
          <a:prstGeom prst="rect">
            <a:avLst/>
          </a:prstGeom>
          <a:noFill/>
        </p:spPr>
        <p:txBody>
          <a:bodyPr wrap="none" rtlCol="0">
            <a:spAutoFit/>
          </a:bodyPr>
          <a:lstStyle/>
          <a:p>
            <a:r>
              <a:rPr lang="en-US" sz="1350" dirty="0" smtClean="0">
                <a:solidFill>
                  <a:schemeClr val="tx1">
                    <a:lumMod val="50000"/>
                    <a:lumOff val="50000"/>
                  </a:schemeClr>
                </a:solidFill>
              </a:rPr>
              <a:t>T1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pic>
        <p:nvPicPr>
          <p:cNvPr id="38" name="Content Placeholder 1"/>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767757" y="1748775"/>
            <a:ext cx="2003382" cy="3028019"/>
          </a:xfrm>
        </p:spPr>
      </p:pic>
      <p:sp>
        <p:nvSpPr>
          <p:cNvPr id="39" name="TextBox 38"/>
          <p:cNvSpPr txBox="1"/>
          <p:nvPr/>
        </p:nvSpPr>
        <p:spPr>
          <a:xfrm>
            <a:off x="4809694" y="1986933"/>
            <a:ext cx="1742913" cy="300082"/>
          </a:xfrm>
          <a:prstGeom prst="rect">
            <a:avLst/>
          </a:prstGeom>
          <a:noFill/>
        </p:spPr>
        <p:txBody>
          <a:bodyPr wrap="none" rtlCol="0">
            <a:spAutoFit/>
          </a:bodyPr>
          <a:lstStyle/>
          <a:p>
            <a:r>
              <a:rPr lang="en-US" sz="1350" dirty="0" smtClean="0">
                <a:solidFill>
                  <a:schemeClr val="tx1">
                    <a:lumMod val="50000"/>
                    <a:lumOff val="50000"/>
                  </a:schemeClr>
                </a:solidFill>
              </a:rPr>
              <a:t>T1</a:t>
            </a:r>
            <a:r>
              <a:rPr lang="en-US" altLang="zh-CN" sz="1350" dirty="0" smtClean="0">
                <a:solidFill>
                  <a:schemeClr val="tx1">
                    <a:lumMod val="50000"/>
                    <a:lumOff val="50000"/>
                  </a:schemeClr>
                </a:solidFill>
              </a:rPr>
              <a:t>:</a:t>
            </a:r>
            <a:r>
              <a:rPr lang="en-US" sz="1350" dirty="0" smtClean="0">
                <a:solidFill>
                  <a:schemeClr val="tx1">
                    <a:lumMod val="50000"/>
                    <a:lumOff val="50000"/>
                  </a:schemeClr>
                </a:solidFill>
              </a:rPr>
              <a:t> </a:t>
            </a:r>
            <a:r>
              <a:rPr lang="zh-CN" altLang="en-US" sz="1350" dirty="0" smtClean="0">
                <a:solidFill>
                  <a:schemeClr val="tx1">
                    <a:lumMod val="50000"/>
                    <a:lumOff val="50000"/>
                  </a:schemeClr>
                </a:solidFill>
              </a:rPr>
              <a:t> </a:t>
            </a:r>
            <a:r>
              <a:rPr lang="en-US" sz="1350" dirty="0" smtClean="0">
                <a:solidFill>
                  <a:schemeClr val="tx1">
                    <a:lumMod val="50000"/>
                    <a:lumOff val="50000"/>
                  </a:schemeClr>
                </a:solidFill>
              </a:rPr>
              <a:t>L1 </a:t>
            </a:r>
            <a:r>
              <a:rPr lang="en-US" sz="1350" dirty="0">
                <a:solidFill>
                  <a:schemeClr val="tx1">
                    <a:lumMod val="50000"/>
                    <a:lumOff val="50000"/>
                  </a:schemeClr>
                </a:solidFill>
              </a:rPr>
              <a:t>Access Time</a:t>
            </a:r>
          </a:p>
        </p:txBody>
      </p:sp>
      <p:sp>
        <p:nvSpPr>
          <p:cNvPr id="40" name="TextBox 39"/>
          <p:cNvSpPr txBox="1"/>
          <p:nvPr/>
        </p:nvSpPr>
        <p:spPr>
          <a:xfrm>
            <a:off x="4773127" y="3460718"/>
            <a:ext cx="2127634" cy="300082"/>
          </a:xfrm>
          <a:prstGeom prst="rect">
            <a:avLst/>
          </a:prstGeom>
          <a:noFill/>
        </p:spPr>
        <p:txBody>
          <a:bodyPr wrap="none" rtlCol="0">
            <a:spAutoFit/>
          </a:bodyPr>
          <a:lstStyle/>
          <a:p>
            <a:r>
              <a:rPr lang="en-US" sz="1350" dirty="0" smtClean="0">
                <a:solidFill>
                  <a:schemeClr val="tx2">
                    <a:lumMod val="50000"/>
                    <a:lumOff val="50000"/>
                  </a:schemeClr>
                </a:solidFill>
              </a:rPr>
              <a:t>T4</a:t>
            </a:r>
            <a:r>
              <a:rPr lang="en-US" altLang="zh-CN" sz="1350" dirty="0" smtClean="0">
                <a:solidFill>
                  <a:schemeClr val="tx2">
                    <a:lumMod val="50000"/>
                    <a:lumOff val="50000"/>
                  </a:schemeClr>
                </a:solidFill>
              </a:rPr>
              <a:t>:</a:t>
            </a:r>
            <a:r>
              <a:rPr lang="en-US" sz="1350" dirty="0" smtClean="0">
                <a:solidFill>
                  <a:schemeClr val="tx2">
                    <a:lumMod val="50000"/>
                    <a:lumOff val="50000"/>
                  </a:schemeClr>
                </a:solidFill>
              </a:rPr>
              <a:t>Memory </a:t>
            </a:r>
            <a:r>
              <a:rPr lang="en-US" sz="1350" dirty="0">
                <a:solidFill>
                  <a:schemeClr val="tx2">
                    <a:lumMod val="50000"/>
                    <a:lumOff val="50000"/>
                  </a:schemeClr>
                </a:solidFill>
              </a:rPr>
              <a:t>Access Time</a:t>
            </a:r>
          </a:p>
        </p:txBody>
      </p:sp>
      <p:sp>
        <p:nvSpPr>
          <p:cNvPr id="41" name="TextBox 40"/>
          <p:cNvSpPr txBox="1"/>
          <p:nvPr/>
        </p:nvSpPr>
        <p:spPr>
          <a:xfrm>
            <a:off x="4761188" y="2414722"/>
            <a:ext cx="2124364" cy="507831"/>
          </a:xfrm>
          <a:prstGeom prst="rect">
            <a:avLst/>
          </a:prstGeom>
          <a:noFill/>
        </p:spPr>
        <p:txBody>
          <a:bodyPr wrap="none" rtlCol="0">
            <a:spAutoFit/>
          </a:bodyPr>
          <a:lstStyle/>
          <a:p>
            <a:pPr algn="ctr"/>
            <a:r>
              <a:rPr lang="en-US" sz="1350" dirty="0" smtClean="0">
                <a:solidFill>
                  <a:schemeClr val="tx2">
                    <a:lumMod val="50000"/>
                    <a:lumOff val="50000"/>
                  </a:schemeClr>
                </a:solidFill>
              </a:rPr>
              <a:t>T2</a:t>
            </a:r>
            <a:r>
              <a:rPr lang="en-US" altLang="zh-CN" sz="1350" dirty="0" smtClean="0">
                <a:solidFill>
                  <a:schemeClr val="tx2">
                    <a:lumMod val="50000"/>
                    <a:lumOff val="50000"/>
                  </a:schemeClr>
                </a:solidFill>
              </a:rPr>
              <a:t>:</a:t>
            </a:r>
            <a:r>
              <a:rPr lang="en-US" sz="1350" dirty="0" smtClean="0">
                <a:solidFill>
                  <a:schemeClr val="tx2">
                    <a:lumMod val="50000"/>
                    <a:lumOff val="50000"/>
                  </a:schemeClr>
                </a:solidFill>
              </a:rPr>
              <a:t>E</a:t>
            </a:r>
            <a:r>
              <a:rPr lang="en-US" altLang="zh-CN" sz="1350" dirty="0" smtClean="0">
                <a:solidFill>
                  <a:schemeClr val="tx2">
                    <a:lumMod val="50000"/>
                    <a:lumOff val="50000"/>
                  </a:schemeClr>
                </a:solidFill>
              </a:rPr>
              <a:t>ffects</a:t>
            </a:r>
            <a:r>
              <a:rPr lang="zh-CN" altLang="en-US" sz="1350" dirty="0" smtClean="0">
                <a:solidFill>
                  <a:schemeClr val="tx2">
                    <a:lumMod val="50000"/>
                    <a:lumOff val="50000"/>
                  </a:schemeClr>
                </a:solidFill>
              </a:rPr>
              <a:t> </a:t>
            </a:r>
            <a:r>
              <a:rPr lang="en-US" altLang="zh-CN" sz="1350" dirty="0">
                <a:solidFill>
                  <a:schemeClr val="tx2">
                    <a:lumMod val="50000"/>
                    <a:lumOff val="50000"/>
                  </a:schemeClr>
                </a:solidFill>
              </a:rPr>
              <a:t>of</a:t>
            </a:r>
            <a:r>
              <a:rPr lang="zh-CN" altLang="en-US" sz="1350" dirty="0">
                <a:solidFill>
                  <a:schemeClr val="tx2">
                    <a:lumMod val="50000"/>
                    <a:lumOff val="50000"/>
                  </a:schemeClr>
                </a:solidFill>
              </a:rPr>
              <a:t> </a:t>
            </a:r>
            <a:r>
              <a:rPr lang="en-US" altLang="zh-CN" sz="1350" dirty="0" err="1">
                <a:solidFill>
                  <a:schemeClr val="tx2">
                    <a:lumMod val="50000"/>
                    <a:lumOff val="50000"/>
                  </a:schemeClr>
                </a:solidFill>
              </a:rPr>
              <a:t>Clearcache</a:t>
            </a:r>
            <a:endParaRPr lang="zh-CN" altLang="en-US" sz="1350" dirty="0">
              <a:solidFill>
                <a:schemeClr val="tx2">
                  <a:lumMod val="50000"/>
                  <a:lumOff val="50000"/>
                </a:schemeClr>
              </a:solidFill>
            </a:endParaRPr>
          </a:p>
          <a:p>
            <a:pPr algn="ctr"/>
            <a:r>
              <a:rPr lang="en-US" altLang="zh-CN" sz="1350" dirty="0">
                <a:solidFill>
                  <a:schemeClr val="tx2">
                    <a:lumMod val="50000"/>
                    <a:lumOff val="50000"/>
                  </a:schemeClr>
                </a:solidFill>
              </a:rPr>
              <a:t>On</a:t>
            </a:r>
            <a:r>
              <a:rPr lang="zh-CN" altLang="en-US" sz="1350" dirty="0">
                <a:solidFill>
                  <a:schemeClr val="tx2">
                    <a:lumMod val="50000"/>
                    <a:lumOff val="50000"/>
                  </a:schemeClr>
                </a:solidFill>
              </a:rPr>
              <a:t> </a:t>
            </a:r>
            <a:r>
              <a:rPr lang="en-US" altLang="zh-CN" sz="1350" dirty="0">
                <a:solidFill>
                  <a:schemeClr val="tx2">
                    <a:lumMod val="50000"/>
                    <a:lumOff val="50000"/>
                  </a:schemeClr>
                </a:solidFill>
              </a:rPr>
              <a:t>Local</a:t>
            </a:r>
            <a:r>
              <a:rPr lang="zh-CN" altLang="en-US" sz="1350" dirty="0">
                <a:solidFill>
                  <a:schemeClr val="tx2">
                    <a:lumMod val="50000"/>
                    <a:lumOff val="50000"/>
                  </a:schemeClr>
                </a:solidFill>
              </a:rPr>
              <a:t> </a:t>
            </a:r>
            <a:r>
              <a:rPr lang="en-US" altLang="zh-CN" sz="1350" dirty="0">
                <a:solidFill>
                  <a:schemeClr val="tx2">
                    <a:lumMod val="50000"/>
                    <a:lumOff val="50000"/>
                  </a:schemeClr>
                </a:solidFill>
              </a:rPr>
              <a:t>Core</a:t>
            </a:r>
            <a:endParaRPr lang="en-US" sz="1350" dirty="0">
              <a:solidFill>
                <a:schemeClr val="tx2">
                  <a:lumMod val="50000"/>
                  <a:lumOff val="50000"/>
                </a:schemeClr>
              </a:solidFill>
            </a:endParaRPr>
          </a:p>
        </p:txBody>
      </p:sp>
      <p:sp>
        <p:nvSpPr>
          <p:cNvPr id="7" name="Rectangle 6"/>
          <p:cNvSpPr/>
          <p:nvPr/>
        </p:nvSpPr>
        <p:spPr>
          <a:xfrm>
            <a:off x="2317426"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8" name="Rectangle 7"/>
          <p:cNvSpPr/>
          <p:nvPr/>
        </p:nvSpPr>
        <p:spPr>
          <a:xfrm>
            <a:off x="1997964" y="3309219"/>
            <a:ext cx="2702052" cy="105532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12" name="TextBox 11"/>
          <p:cNvSpPr txBox="1"/>
          <p:nvPr/>
        </p:nvSpPr>
        <p:spPr>
          <a:xfrm>
            <a:off x="2377800" y="1905324"/>
            <a:ext cx="809838" cy="300082"/>
          </a:xfrm>
          <a:prstGeom prst="rect">
            <a:avLst/>
          </a:prstGeom>
          <a:noFill/>
        </p:spPr>
        <p:txBody>
          <a:bodyPr wrap="square" rtlCol="0">
            <a:spAutoFit/>
          </a:bodyPr>
          <a:lstStyle/>
          <a:p>
            <a:r>
              <a:rPr lang="en-US" sz="1350" dirty="0"/>
              <a:t>Core 0</a:t>
            </a:r>
          </a:p>
        </p:txBody>
      </p:sp>
      <p:sp>
        <p:nvSpPr>
          <p:cNvPr id="13" name="TextBox 12"/>
          <p:cNvSpPr txBox="1"/>
          <p:nvPr/>
        </p:nvSpPr>
        <p:spPr>
          <a:xfrm>
            <a:off x="3730752" y="1905324"/>
            <a:ext cx="1669582" cy="300082"/>
          </a:xfrm>
          <a:prstGeom prst="rect">
            <a:avLst/>
          </a:prstGeom>
          <a:noFill/>
        </p:spPr>
        <p:txBody>
          <a:bodyPr wrap="square" rtlCol="0">
            <a:spAutoFit/>
          </a:bodyPr>
          <a:lstStyle/>
          <a:p>
            <a:r>
              <a:rPr lang="en-US" sz="1350" dirty="0"/>
              <a:t>Core 1</a:t>
            </a:r>
          </a:p>
        </p:txBody>
      </p:sp>
      <p:sp>
        <p:nvSpPr>
          <p:cNvPr id="16" name="Rectangle 15"/>
          <p:cNvSpPr/>
          <p:nvPr/>
        </p:nvSpPr>
        <p:spPr>
          <a:xfrm>
            <a:off x="3637642" y="2223569"/>
            <a:ext cx="791535" cy="93709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9" name="TextBox 18"/>
          <p:cNvSpPr txBox="1"/>
          <p:nvPr/>
        </p:nvSpPr>
        <p:spPr>
          <a:xfrm>
            <a:off x="2272734" y="1674463"/>
            <a:ext cx="880919" cy="300082"/>
          </a:xfrm>
          <a:prstGeom prst="rect">
            <a:avLst/>
          </a:prstGeom>
          <a:noFill/>
        </p:spPr>
        <p:txBody>
          <a:bodyPr wrap="square" rtlCol="0">
            <a:spAutoFit/>
          </a:bodyPr>
          <a:lstStyle/>
          <a:p>
            <a:r>
              <a:rPr lang="en-US" sz="1350" dirty="0"/>
              <a:t>Thread A</a:t>
            </a:r>
          </a:p>
        </p:txBody>
      </p:sp>
      <p:sp>
        <p:nvSpPr>
          <p:cNvPr id="20" name="TextBox 19"/>
          <p:cNvSpPr txBox="1"/>
          <p:nvPr/>
        </p:nvSpPr>
        <p:spPr>
          <a:xfrm>
            <a:off x="3592950" y="1679355"/>
            <a:ext cx="1058785" cy="300082"/>
          </a:xfrm>
          <a:prstGeom prst="rect">
            <a:avLst/>
          </a:prstGeom>
          <a:noFill/>
        </p:spPr>
        <p:txBody>
          <a:bodyPr wrap="square" rtlCol="0">
            <a:spAutoFit/>
          </a:bodyPr>
          <a:lstStyle/>
          <a:p>
            <a:r>
              <a:rPr lang="en-US" sz="1350" dirty="0"/>
              <a:t>Thread B</a:t>
            </a:r>
          </a:p>
        </p:txBody>
      </p:sp>
      <p:pic>
        <p:nvPicPr>
          <p:cNvPr id="17" name="Picture 16"/>
          <p:cNvPicPr>
            <a:picLocks noChangeAspect="1"/>
          </p:cNvPicPr>
          <p:nvPr/>
        </p:nvPicPr>
        <p:blipFill>
          <a:blip r:embed="rId3"/>
          <a:stretch>
            <a:fillRect/>
          </a:stretch>
        </p:blipFill>
        <p:spPr>
          <a:xfrm>
            <a:off x="2423275" y="2264568"/>
            <a:ext cx="566049" cy="566049"/>
          </a:xfrm>
          <a:prstGeom prst="rect">
            <a:avLst/>
          </a:prstGeom>
        </p:spPr>
      </p:pic>
      <p:sp>
        <p:nvSpPr>
          <p:cNvPr id="3" name="TextBox 2"/>
          <p:cNvSpPr txBox="1"/>
          <p:nvPr/>
        </p:nvSpPr>
        <p:spPr>
          <a:xfrm>
            <a:off x="2499673" y="2857142"/>
            <a:ext cx="473206" cy="300082"/>
          </a:xfrm>
          <a:prstGeom prst="rect">
            <a:avLst/>
          </a:prstGeom>
          <a:noFill/>
        </p:spPr>
        <p:txBody>
          <a:bodyPr wrap="none" rtlCol="0">
            <a:spAutoFit/>
          </a:bodyPr>
          <a:lstStyle/>
          <a:p>
            <a:r>
              <a:rPr lang="en-US" sz="1350"/>
              <a:t>???</a:t>
            </a:r>
          </a:p>
        </p:txBody>
      </p:sp>
      <p:sp>
        <p:nvSpPr>
          <p:cNvPr id="18" name="TextBox 17"/>
          <p:cNvSpPr txBox="1"/>
          <p:nvPr/>
        </p:nvSpPr>
        <p:spPr>
          <a:xfrm>
            <a:off x="3135469" y="3698382"/>
            <a:ext cx="473206" cy="300082"/>
          </a:xfrm>
          <a:prstGeom prst="rect">
            <a:avLst/>
          </a:prstGeom>
          <a:noFill/>
        </p:spPr>
        <p:txBody>
          <a:bodyPr wrap="none" rtlCol="0">
            <a:spAutoFit/>
          </a:bodyPr>
          <a:lstStyle/>
          <a:p>
            <a:r>
              <a:rPr lang="en-US" sz="1350" dirty="0"/>
              <a:t>???</a:t>
            </a:r>
          </a:p>
        </p:txBody>
      </p:sp>
      <p:sp>
        <p:nvSpPr>
          <p:cNvPr id="21" name="TextBox 20"/>
          <p:cNvSpPr txBox="1"/>
          <p:nvPr/>
        </p:nvSpPr>
        <p:spPr>
          <a:xfrm>
            <a:off x="4758888" y="2958985"/>
            <a:ext cx="2124364" cy="507831"/>
          </a:xfrm>
          <a:prstGeom prst="rect">
            <a:avLst/>
          </a:prstGeom>
          <a:noFill/>
        </p:spPr>
        <p:txBody>
          <a:bodyPr wrap="none" rtlCol="0">
            <a:spAutoFit/>
          </a:bodyPr>
          <a:lstStyle/>
          <a:p>
            <a:pPr algn="ctr"/>
            <a:r>
              <a:rPr lang="en-US" sz="1350" dirty="0" smtClean="0">
                <a:solidFill>
                  <a:srgbClr val="FF0000"/>
                </a:solidFill>
              </a:rPr>
              <a:t>T3</a:t>
            </a:r>
            <a:r>
              <a:rPr lang="en-US" altLang="zh-CN" sz="1350" dirty="0" smtClean="0">
                <a:solidFill>
                  <a:srgbClr val="FF0000"/>
                </a:solidFill>
              </a:rPr>
              <a:t>:</a:t>
            </a:r>
            <a:r>
              <a:rPr lang="en-US" sz="1350" dirty="0" smtClean="0">
                <a:solidFill>
                  <a:srgbClr val="FF0000"/>
                </a:solidFill>
              </a:rPr>
              <a:t>E</a:t>
            </a:r>
            <a:r>
              <a:rPr lang="en-US" altLang="zh-CN" sz="1350" dirty="0" smtClean="0">
                <a:solidFill>
                  <a:srgbClr val="FF0000"/>
                </a:solidFill>
              </a:rPr>
              <a:t>ffects</a:t>
            </a:r>
            <a:r>
              <a:rPr lang="zh-CN" altLang="en-US" sz="1350" dirty="0" smtClean="0">
                <a:solidFill>
                  <a:srgbClr val="FF0000"/>
                </a:solidFill>
              </a:rPr>
              <a:t> </a:t>
            </a:r>
            <a:r>
              <a:rPr lang="en-US" altLang="zh-CN" sz="1350" dirty="0">
                <a:solidFill>
                  <a:srgbClr val="FF0000"/>
                </a:solidFill>
              </a:rPr>
              <a:t>of</a:t>
            </a:r>
            <a:r>
              <a:rPr lang="zh-CN" altLang="en-US" sz="1350" dirty="0">
                <a:solidFill>
                  <a:srgbClr val="FF0000"/>
                </a:solidFill>
              </a:rPr>
              <a:t> </a:t>
            </a:r>
            <a:r>
              <a:rPr lang="en-US" altLang="zh-CN" sz="1350" dirty="0" err="1">
                <a:solidFill>
                  <a:srgbClr val="FF0000"/>
                </a:solidFill>
              </a:rPr>
              <a:t>Clearcache</a:t>
            </a:r>
            <a:endParaRPr lang="zh-CN" altLang="en-US" sz="1350" dirty="0">
              <a:solidFill>
                <a:srgbClr val="FF0000"/>
              </a:solidFill>
            </a:endParaRPr>
          </a:p>
          <a:p>
            <a:pPr algn="ctr"/>
            <a:r>
              <a:rPr lang="en-US" altLang="zh-CN" sz="1350" dirty="0">
                <a:solidFill>
                  <a:srgbClr val="FF0000"/>
                </a:solidFill>
              </a:rPr>
              <a:t>On</a:t>
            </a:r>
            <a:r>
              <a:rPr lang="zh-CN" altLang="en-US" sz="1350" dirty="0">
                <a:solidFill>
                  <a:srgbClr val="FF0000"/>
                </a:solidFill>
              </a:rPr>
              <a:t> </a:t>
            </a:r>
            <a:r>
              <a:rPr lang="en-US" altLang="zh-CN" sz="1350" dirty="0">
                <a:solidFill>
                  <a:srgbClr val="FF0000"/>
                </a:solidFill>
              </a:rPr>
              <a:t>Another Core</a:t>
            </a:r>
            <a:endParaRPr lang="en-US" sz="1350" dirty="0">
              <a:solidFill>
                <a:srgbClr val="FF0000"/>
              </a:solidFill>
            </a:endParaRPr>
          </a:p>
        </p:txBody>
      </p:sp>
      <p:sp>
        <p:nvSpPr>
          <p:cNvPr id="4" name="Content Placeholder 3"/>
          <p:cNvSpPr>
            <a:spLocks noGrp="1"/>
          </p:cNvSpPr>
          <p:nvPr>
            <p:ph idx="15"/>
          </p:nvPr>
        </p:nvSpPr>
        <p:spPr/>
        <p:txBody>
          <a:bodyPr/>
          <a:lstStyle/>
          <a:p>
            <a:endParaRPr lang="en-US"/>
          </a:p>
        </p:txBody>
      </p:sp>
      <p:sp>
        <p:nvSpPr>
          <p:cNvPr id="26" name="TextBox 25"/>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33" name="TextBox 32"/>
          <p:cNvSpPr txBox="1"/>
          <p:nvPr/>
        </p:nvSpPr>
        <p:spPr>
          <a:xfrm>
            <a:off x="2812974" y="4490449"/>
            <a:ext cx="1072031" cy="300082"/>
          </a:xfrm>
          <a:prstGeom prst="rect">
            <a:avLst/>
          </a:prstGeom>
          <a:noFill/>
        </p:spPr>
        <p:txBody>
          <a:bodyPr wrap="square" rtlCol="0">
            <a:spAutoFit/>
          </a:bodyPr>
          <a:lstStyle/>
          <a:p>
            <a:r>
              <a:rPr lang="en-US" sz="1350" dirty="0"/>
              <a:t>L2 CACHE</a:t>
            </a:r>
          </a:p>
        </p:txBody>
      </p:sp>
      <p:sp>
        <p:nvSpPr>
          <p:cNvPr id="42" name="Rectangle 41"/>
          <p:cNvSpPr/>
          <p:nvPr/>
        </p:nvSpPr>
        <p:spPr>
          <a:xfrm>
            <a:off x="151507" y="3309219"/>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171528" y="1850657"/>
            <a:ext cx="1665841" cy="5255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51507" y="1974545"/>
            <a:ext cx="1665841" cy="300082"/>
          </a:xfrm>
          <a:prstGeom prst="rect">
            <a:avLst/>
          </a:prstGeom>
          <a:noFill/>
        </p:spPr>
        <p:txBody>
          <a:bodyPr wrap="none" rtlCol="0">
            <a:spAutoFit/>
          </a:bodyPr>
          <a:lstStyle/>
          <a:p>
            <a:r>
              <a:rPr lang="en-US" sz="1350" dirty="0">
                <a:solidFill>
                  <a:schemeClr val="tx1">
                    <a:lumMod val="75000"/>
                    <a:lumOff val="25000"/>
                  </a:schemeClr>
                </a:solidFill>
              </a:rPr>
              <a:t>A: Execute Dummy</a:t>
            </a:r>
          </a:p>
        </p:txBody>
      </p:sp>
      <p:sp>
        <p:nvSpPr>
          <p:cNvPr id="45" name="Circular Arrow 44"/>
          <p:cNvSpPr/>
          <p:nvPr/>
        </p:nvSpPr>
        <p:spPr>
          <a:xfrm flipH="1">
            <a:off x="1095167" y="1579582"/>
            <a:ext cx="808740" cy="1067737"/>
          </a:xfrm>
          <a:prstGeom prst="circularArrow">
            <a:avLst>
              <a:gd name="adj1" fmla="val 6303"/>
              <a:gd name="adj2" fmla="val 829402"/>
              <a:gd name="adj3" fmla="val 18786337"/>
              <a:gd name="adj4" fmla="val 1402782"/>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6" name="TextBox 45"/>
          <p:cNvSpPr txBox="1"/>
          <p:nvPr/>
        </p:nvSpPr>
        <p:spPr>
          <a:xfrm>
            <a:off x="368697" y="3410838"/>
            <a:ext cx="1271502" cy="300082"/>
          </a:xfrm>
          <a:prstGeom prst="rect">
            <a:avLst/>
          </a:prstGeom>
          <a:noFill/>
        </p:spPr>
        <p:txBody>
          <a:bodyPr wrap="none" rtlCol="0">
            <a:spAutoFit/>
          </a:bodyPr>
          <a:lstStyle/>
          <a:p>
            <a:r>
              <a:rPr lang="en-US" sz="1350" dirty="0">
                <a:solidFill>
                  <a:schemeClr val="tx1">
                    <a:lumMod val="75000"/>
                    <a:lumOff val="25000"/>
                  </a:schemeClr>
                </a:solidFill>
              </a:rPr>
              <a:t>B: </a:t>
            </a:r>
            <a:r>
              <a:rPr lang="en-US" sz="1350" dirty="0" err="1" smtClean="0">
                <a:solidFill>
                  <a:schemeClr val="tx1">
                    <a:lumMod val="75000"/>
                    <a:lumOff val="25000"/>
                  </a:schemeClr>
                </a:solidFill>
              </a:rPr>
              <a:t>Clearcache</a:t>
            </a:r>
            <a:endParaRPr lang="en-US" sz="1350" dirty="0">
              <a:solidFill>
                <a:schemeClr val="tx1">
                  <a:lumMod val="75000"/>
                  <a:lumOff val="25000"/>
                </a:schemeClr>
              </a:solidFill>
            </a:endParaRPr>
          </a:p>
        </p:txBody>
      </p:sp>
      <p:sp>
        <p:nvSpPr>
          <p:cNvPr id="2" name="Content Placeholder 1"/>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29" name="Circular Arrow 28"/>
          <p:cNvSpPr/>
          <p:nvPr/>
        </p:nvSpPr>
        <p:spPr>
          <a:xfrm flipH="1">
            <a:off x="1139495" y="3038144"/>
            <a:ext cx="808740" cy="1067737"/>
          </a:xfrm>
          <a:prstGeom prst="circularArrow">
            <a:avLst>
              <a:gd name="adj1" fmla="val 6303"/>
              <a:gd name="adj2" fmla="val 829402"/>
              <a:gd name="adj3" fmla="val 18786337"/>
              <a:gd name="adj4" fmla="val 1402782"/>
              <a:gd name="adj5" fmla="val 7721"/>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4026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1" grpId="0"/>
      <p:bldP spid="44" grpId="0"/>
      <p:bldP spid="45" grpId="0" animBg="1"/>
      <p:bldP spid="46" grpId="0"/>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3077304"/>
              </p:ext>
            </p:extLst>
          </p:nvPr>
        </p:nvGraphicFramePr>
        <p:xfrm>
          <a:off x="304611" y="1679355"/>
          <a:ext cx="6159055" cy="2514305"/>
        </p:xfrm>
        <a:graphic>
          <a:graphicData uri="http://schemas.openxmlformats.org/drawingml/2006/table">
            <a:tbl>
              <a:tblPr firstRow="1" bandRow="1">
                <a:tableStyleId>{72833802-FEF1-4C79-8D5D-14CF1EAF98D9}</a:tableStyleId>
              </a:tblPr>
              <a:tblGrid>
                <a:gridCol w="1401317"/>
                <a:gridCol w="1663065"/>
                <a:gridCol w="1122998"/>
                <a:gridCol w="1971675"/>
              </a:tblGrid>
              <a:tr h="443778">
                <a:tc>
                  <a:txBody>
                    <a:bodyPr/>
                    <a:lstStyle/>
                    <a:p>
                      <a:pPr algn="ctr"/>
                      <a:r>
                        <a:rPr lang="en-US" altLang="zh-CN" sz="1500" dirty="0" smtClean="0">
                          <a:solidFill>
                            <a:schemeClr val="tx1"/>
                          </a:solidFill>
                        </a:rPr>
                        <a:t>Measurement</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z="1500" dirty="0" smtClean="0">
                          <a:solidFill>
                            <a:schemeClr val="tx1"/>
                          </a:solidFill>
                        </a:rPr>
                        <a:t>Thread A</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Thread B</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PURPOSE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r>
              <a:tr h="477339">
                <a:tc>
                  <a:txBody>
                    <a:bodyPr/>
                    <a:lstStyle/>
                    <a:p>
                      <a:pPr algn="ctr"/>
                      <a:r>
                        <a:rPr lang="en-US" altLang="zh-CN" sz="1500" dirty="0" smtClean="0">
                          <a:solidFill>
                            <a:schemeClr val="tx1"/>
                          </a:solidFill>
                        </a:rPr>
                        <a:t>T1</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Exec</a:t>
                      </a:r>
                      <a:r>
                        <a:rPr lang="en-US" altLang="zh-CN" sz="1500" dirty="0" smtClean="0">
                          <a:solidFill>
                            <a:schemeClr val="tx1"/>
                          </a:solidFill>
                        </a:rPr>
                        <a:t>ute</a:t>
                      </a:r>
                      <a:r>
                        <a:rPr lang="en-US" sz="1500" baseline="0" dirty="0" smtClean="0">
                          <a:solidFill>
                            <a:schemeClr val="tx1"/>
                          </a:solidFill>
                        </a:rPr>
                        <a:t> 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L1</a:t>
                      </a:r>
                      <a:r>
                        <a:rPr lang="zh-CN" altLang="en-US" sz="1500" dirty="0" smtClean="0">
                          <a:solidFill>
                            <a:schemeClr val="tx1"/>
                          </a:solidFill>
                        </a:rPr>
                        <a:t> </a:t>
                      </a:r>
                      <a:r>
                        <a:rPr lang="en-US" altLang="zh-CN" sz="1500" dirty="0" smtClean="0">
                          <a:solidFill>
                            <a:schemeClr val="tx1"/>
                          </a:solidFill>
                        </a:rPr>
                        <a:t>cache</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altLang="zh-CN" sz="1500" dirty="0" smtClean="0">
                          <a:solidFill>
                            <a:schemeClr val="tx1"/>
                          </a:solidFill>
                        </a:rPr>
                        <a:t>T2</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err="1" smtClean="0">
                          <a:solidFill>
                            <a:schemeClr val="tx1"/>
                          </a:solidFill>
                        </a:rPr>
                        <a:t>Clearcache</a:t>
                      </a:r>
                      <a:r>
                        <a:rPr lang="en-US" altLang="zh-CN" sz="1500" dirty="0" smtClean="0">
                          <a:solidFill>
                            <a:schemeClr val="tx1"/>
                          </a:solidFill>
                        </a:rPr>
                        <a:t>, </a:t>
                      </a:r>
                      <a:endParaRPr lang="zh-CN" altLang="en-US" sz="1500" dirty="0" smtClean="0">
                        <a:solidFill>
                          <a:schemeClr val="tx1"/>
                        </a:solidFill>
                      </a:endParaRPr>
                    </a:p>
                    <a:p>
                      <a:pPr algn="ctr"/>
                      <a:r>
                        <a:rPr lang="en-US" altLang="zh-CN" sz="1500" dirty="0" smtClean="0">
                          <a:solidFill>
                            <a:schemeClr val="tx1"/>
                          </a:solidFill>
                        </a:rPr>
                        <a:t>Execute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Idle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local</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5780">
                <a:tc>
                  <a:txBody>
                    <a:bodyPr/>
                    <a:lstStyle/>
                    <a:p>
                      <a:pPr algn="ctr"/>
                      <a:r>
                        <a:rPr lang="en-US" altLang="zh-CN" sz="1500" dirty="0" smtClean="0">
                          <a:solidFill>
                            <a:schemeClr val="tx1"/>
                          </a:solidFill>
                        </a:rPr>
                        <a:t>T3</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Execute </a:t>
                      </a:r>
                      <a:r>
                        <a:rPr lang="en-US" sz="1500" baseline="0" dirty="0" smtClean="0">
                          <a:solidFill>
                            <a:schemeClr val="tx1"/>
                          </a:solidFill>
                        </a:rPr>
                        <a:t>Dummy</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err="1" smtClean="0">
                          <a:solidFill>
                            <a:schemeClr val="tx1"/>
                          </a:solidFill>
                        </a:rPr>
                        <a:t>Clearcache</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a</a:t>
                      </a:r>
                      <a:r>
                        <a:rPr lang="zh-CN" altLang="en-US" sz="1500" dirty="0" smtClean="0">
                          <a:solidFill>
                            <a:schemeClr val="tx1"/>
                          </a:solidFill>
                        </a:rPr>
                        <a:t> </a:t>
                      </a:r>
                      <a:r>
                        <a:rPr lang="en-US" altLang="zh-CN" sz="1500" dirty="0" smtClean="0">
                          <a:solidFill>
                            <a:schemeClr val="tx1"/>
                          </a:solidFill>
                        </a:rPr>
                        <a:t>different</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sz="1500" dirty="0" smtClean="0">
                          <a:solidFill>
                            <a:schemeClr val="tx1"/>
                          </a:solidFill>
                        </a:rPr>
                        <a:t>T4</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Cleanse L1+L2, Exec</a:t>
                      </a:r>
                      <a:r>
                        <a:rPr lang="en-US" altLang="zh-CN" sz="1500" dirty="0" smtClean="0">
                          <a:solidFill>
                            <a:schemeClr val="tx1"/>
                          </a:solidFill>
                        </a:rPr>
                        <a:t>ute</a:t>
                      </a:r>
                      <a:r>
                        <a:rPr lang="en-US" sz="1500" dirty="0" smtClean="0">
                          <a:solidFill>
                            <a:schemeClr val="tx1"/>
                          </a:solidFill>
                        </a:rPr>
                        <a:t>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memory</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idx="15"/>
          </p:nvPr>
        </p:nvSpPr>
        <p:spPr/>
        <p:txBody>
          <a:bodyPr/>
          <a:lstStyle/>
          <a:p>
            <a:endParaRPr lang="en-US"/>
          </a:p>
        </p:txBody>
      </p:sp>
      <p:sp>
        <p:nvSpPr>
          <p:cNvPr id="8" name="TextBox 7"/>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078835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8217462"/>
              </p:ext>
            </p:extLst>
          </p:nvPr>
        </p:nvGraphicFramePr>
        <p:xfrm>
          <a:off x="304611" y="1679355"/>
          <a:ext cx="6159055" cy="2514305"/>
        </p:xfrm>
        <a:graphic>
          <a:graphicData uri="http://schemas.openxmlformats.org/drawingml/2006/table">
            <a:tbl>
              <a:tblPr firstRow="1" bandRow="1">
                <a:tableStyleId>{72833802-FEF1-4C79-8D5D-14CF1EAF98D9}</a:tableStyleId>
              </a:tblPr>
              <a:tblGrid>
                <a:gridCol w="1401317"/>
                <a:gridCol w="1663065"/>
                <a:gridCol w="1122998"/>
                <a:gridCol w="1971675"/>
              </a:tblGrid>
              <a:tr h="443778">
                <a:tc>
                  <a:txBody>
                    <a:bodyPr/>
                    <a:lstStyle/>
                    <a:p>
                      <a:pPr algn="ctr"/>
                      <a:r>
                        <a:rPr lang="en-US" altLang="zh-CN" sz="1500" dirty="0" smtClean="0">
                          <a:solidFill>
                            <a:schemeClr val="tx1"/>
                          </a:solidFill>
                        </a:rPr>
                        <a:t>Measurement</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z="1500" dirty="0" smtClean="0">
                          <a:solidFill>
                            <a:schemeClr val="tx1"/>
                          </a:solidFill>
                        </a:rPr>
                        <a:t>Thread A</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Thread B</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PURPOSE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r>
              <a:tr h="477339">
                <a:tc>
                  <a:txBody>
                    <a:bodyPr/>
                    <a:lstStyle/>
                    <a:p>
                      <a:pPr algn="ctr"/>
                      <a:r>
                        <a:rPr lang="en-US" altLang="zh-CN" sz="1500" dirty="0" smtClean="0">
                          <a:solidFill>
                            <a:schemeClr val="tx1"/>
                          </a:solidFill>
                        </a:rPr>
                        <a:t>T1</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Exec</a:t>
                      </a:r>
                      <a:r>
                        <a:rPr lang="en-US" altLang="zh-CN" sz="1500" dirty="0" smtClean="0">
                          <a:solidFill>
                            <a:schemeClr val="tx1"/>
                          </a:solidFill>
                        </a:rPr>
                        <a:t>ute</a:t>
                      </a:r>
                      <a:r>
                        <a:rPr lang="en-US" sz="1500" baseline="0" dirty="0" smtClean="0">
                          <a:solidFill>
                            <a:schemeClr val="tx1"/>
                          </a:solidFill>
                        </a:rPr>
                        <a:t> 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rgbClr val="FF0000"/>
                          </a:solidFill>
                        </a:rPr>
                        <a:t>L1</a:t>
                      </a:r>
                      <a:r>
                        <a:rPr lang="zh-CN" altLang="en-US" sz="1500" dirty="0" smtClean="0">
                          <a:solidFill>
                            <a:srgbClr val="FF0000"/>
                          </a:solidFill>
                        </a:rPr>
                        <a:t> </a:t>
                      </a:r>
                      <a:r>
                        <a:rPr lang="en-US" altLang="zh-CN" sz="1500" dirty="0" smtClean="0">
                          <a:solidFill>
                            <a:srgbClr val="FF0000"/>
                          </a:solidFill>
                        </a:rPr>
                        <a:t>cache</a:t>
                      </a:r>
                      <a:r>
                        <a:rPr lang="zh-CN" altLang="en-US" sz="1500" dirty="0" smtClean="0">
                          <a:solidFill>
                            <a:srgbClr val="FF0000"/>
                          </a:solidFill>
                        </a:rPr>
                        <a:t> </a:t>
                      </a:r>
                      <a:r>
                        <a:rPr lang="en-US" altLang="zh-CN" sz="1500" dirty="0" smtClean="0">
                          <a:solidFill>
                            <a:srgbClr val="FF0000"/>
                          </a:solidFill>
                        </a:rPr>
                        <a:t>access</a:t>
                      </a:r>
                      <a:r>
                        <a:rPr lang="zh-CN" altLang="en-US" sz="1500" dirty="0" smtClean="0">
                          <a:solidFill>
                            <a:srgbClr val="FF0000"/>
                          </a:solidFill>
                        </a:rPr>
                        <a:t> </a:t>
                      </a:r>
                      <a:r>
                        <a:rPr lang="en-US" altLang="zh-CN" sz="1500" dirty="0" smtClean="0">
                          <a:solidFill>
                            <a:srgbClr val="FF0000"/>
                          </a:solidFill>
                        </a:rPr>
                        <a:t>time</a:t>
                      </a:r>
                      <a:endParaRPr lang="en-US" sz="1500" dirty="0">
                        <a:solidFill>
                          <a:srgbClr val="FF0000"/>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altLang="zh-CN" sz="1500" dirty="0" smtClean="0">
                          <a:solidFill>
                            <a:schemeClr val="tx1"/>
                          </a:solidFill>
                        </a:rPr>
                        <a:t>T2</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err="1" smtClean="0">
                          <a:solidFill>
                            <a:schemeClr val="tx1"/>
                          </a:solidFill>
                        </a:rPr>
                        <a:t>Clearcache</a:t>
                      </a:r>
                      <a:r>
                        <a:rPr lang="en-US" altLang="zh-CN" sz="1500" dirty="0" smtClean="0">
                          <a:solidFill>
                            <a:schemeClr val="tx1"/>
                          </a:solidFill>
                        </a:rPr>
                        <a:t>, </a:t>
                      </a:r>
                      <a:endParaRPr lang="zh-CN" altLang="en-US" sz="1500" dirty="0" smtClean="0">
                        <a:solidFill>
                          <a:schemeClr val="tx1"/>
                        </a:solidFill>
                      </a:endParaRPr>
                    </a:p>
                    <a:p>
                      <a:pPr algn="ctr"/>
                      <a:r>
                        <a:rPr lang="en-US" altLang="zh-CN" sz="1500" dirty="0" smtClean="0">
                          <a:solidFill>
                            <a:schemeClr val="tx1"/>
                          </a:solidFill>
                        </a:rPr>
                        <a:t>Execute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Idle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local</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5780">
                <a:tc>
                  <a:txBody>
                    <a:bodyPr/>
                    <a:lstStyle/>
                    <a:p>
                      <a:pPr algn="ctr"/>
                      <a:r>
                        <a:rPr lang="en-US" altLang="zh-CN" sz="1500" dirty="0" smtClean="0">
                          <a:solidFill>
                            <a:schemeClr val="tx1"/>
                          </a:solidFill>
                        </a:rPr>
                        <a:t>T3</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Execute </a:t>
                      </a:r>
                      <a:r>
                        <a:rPr lang="en-US" sz="1500" baseline="0" dirty="0" smtClean="0">
                          <a:solidFill>
                            <a:schemeClr val="tx1"/>
                          </a:solidFill>
                        </a:rPr>
                        <a:t>Dummy</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err="1" smtClean="0">
                          <a:solidFill>
                            <a:schemeClr val="tx1"/>
                          </a:solidFill>
                        </a:rPr>
                        <a:t>Clearcache</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a</a:t>
                      </a:r>
                      <a:r>
                        <a:rPr lang="zh-CN" altLang="en-US" sz="1500" dirty="0" smtClean="0">
                          <a:solidFill>
                            <a:schemeClr val="tx1"/>
                          </a:solidFill>
                        </a:rPr>
                        <a:t> </a:t>
                      </a:r>
                      <a:r>
                        <a:rPr lang="en-US" altLang="zh-CN" sz="1500" dirty="0" smtClean="0">
                          <a:solidFill>
                            <a:schemeClr val="tx1"/>
                          </a:solidFill>
                        </a:rPr>
                        <a:t>different</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sz="1500" dirty="0" smtClean="0">
                          <a:solidFill>
                            <a:schemeClr val="tx1"/>
                          </a:solidFill>
                        </a:rPr>
                        <a:t>T4</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Cleanse L1+L2, Exec</a:t>
                      </a:r>
                      <a:r>
                        <a:rPr lang="en-US" altLang="zh-CN" sz="1500" dirty="0" smtClean="0">
                          <a:solidFill>
                            <a:schemeClr val="tx1"/>
                          </a:solidFill>
                        </a:rPr>
                        <a:t>ute</a:t>
                      </a:r>
                      <a:r>
                        <a:rPr lang="en-US" sz="1500" dirty="0" smtClean="0">
                          <a:solidFill>
                            <a:schemeClr val="tx1"/>
                          </a:solidFill>
                        </a:rPr>
                        <a:t>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memory</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idx="15"/>
          </p:nvPr>
        </p:nvSpPr>
        <p:spPr/>
        <p:txBody>
          <a:bodyPr/>
          <a:lstStyle/>
          <a:p>
            <a:endParaRPr lang="en-US"/>
          </a:p>
        </p:txBody>
      </p:sp>
      <p:sp>
        <p:nvSpPr>
          <p:cNvPr id="8" name="TextBox 7"/>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733198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475451"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cxnSp>
        <p:nvCxnSpPr>
          <p:cNvPr id="22" name="Straight Connector 21"/>
          <p:cNvCxnSpPr>
            <a:stCxn id="9" idx="1"/>
            <a:endCxn id="9" idx="3"/>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61693"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461693"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8595631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355115"/>
              </p:ext>
            </p:extLst>
          </p:nvPr>
        </p:nvGraphicFramePr>
        <p:xfrm>
          <a:off x="304611" y="1679355"/>
          <a:ext cx="6159055" cy="2514305"/>
        </p:xfrm>
        <a:graphic>
          <a:graphicData uri="http://schemas.openxmlformats.org/drawingml/2006/table">
            <a:tbl>
              <a:tblPr firstRow="1" bandRow="1">
                <a:tableStyleId>{72833802-FEF1-4C79-8D5D-14CF1EAF98D9}</a:tableStyleId>
              </a:tblPr>
              <a:tblGrid>
                <a:gridCol w="1401317"/>
                <a:gridCol w="1663065"/>
                <a:gridCol w="1122998"/>
                <a:gridCol w="1971675"/>
              </a:tblGrid>
              <a:tr h="443778">
                <a:tc>
                  <a:txBody>
                    <a:bodyPr/>
                    <a:lstStyle/>
                    <a:p>
                      <a:pPr algn="ctr"/>
                      <a:r>
                        <a:rPr lang="en-US" altLang="zh-CN" sz="1500" dirty="0" smtClean="0">
                          <a:solidFill>
                            <a:schemeClr val="tx1"/>
                          </a:solidFill>
                        </a:rPr>
                        <a:t>Measurement</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z="1500" dirty="0" smtClean="0">
                          <a:solidFill>
                            <a:schemeClr val="tx1"/>
                          </a:solidFill>
                        </a:rPr>
                        <a:t>Thread A</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Thread B</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PURPOSE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r>
              <a:tr h="477339">
                <a:tc>
                  <a:txBody>
                    <a:bodyPr/>
                    <a:lstStyle/>
                    <a:p>
                      <a:pPr algn="ctr"/>
                      <a:r>
                        <a:rPr lang="en-US" altLang="zh-CN" sz="1500" dirty="0" smtClean="0">
                          <a:solidFill>
                            <a:schemeClr val="tx1"/>
                          </a:solidFill>
                        </a:rPr>
                        <a:t>T1</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Exec</a:t>
                      </a:r>
                      <a:r>
                        <a:rPr lang="en-US" altLang="zh-CN" sz="1500" dirty="0" smtClean="0">
                          <a:solidFill>
                            <a:schemeClr val="tx1"/>
                          </a:solidFill>
                        </a:rPr>
                        <a:t>ute</a:t>
                      </a:r>
                      <a:r>
                        <a:rPr lang="en-US" sz="1500" baseline="0" dirty="0" smtClean="0">
                          <a:solidFill>
                            <a:schemeClr val="tx1"/>
                          </a:solidFill>
                        </a:rPr>
                        <a:t> 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L1</a:t>
                      </a:r>
                      <a:r>
                        <a:rPr lang="zh-CN" altLang="en-US" sz="1500" dirty="0" smtClean="0">
                          <a:solidFill>
                            <a:schemeClr val="tx1"/>
                          </a:solidFill>
                        </a:rPr>
                        <a:t> </a:t>
                      </a:r>
                      <a:r>
                        <a:rPr lang="en-US" altLang="zh-CN" sz="1500" dirty="0" smtClean="0">
                          <a:solidFill>
                            <a:schemeClr val="tx1"/>
                          </a:solidFill>
                        </a:rPr>
                        <a:t>cache</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altLang="zh-CN" sz="1500" dirty="0" smtClean="0">
                          <a:solidFill>
                            <a:schemeClr val="tx1"/>
                          </a:solidFill>
                        </a:rPr>
                        <a:t>T2</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err="1" smtClean="0">
                          <a:solidFill>
                            <a:schemeClr val="tx1"/>
                          </a:solidFill>
                        </a:rPr>
                        <a:t>Clearcache</a:t>
                      </a:r>
                      <a:r>
                        <a:rPr lang="en-US" altLang="zh-CN" sz="1500" dirty="0" smtClean="0">
                          <a:solidFill>
                            <a:schemeClr val="tx1"/>
                          </a:solidFill>
                        </a:rPr>
                        <a:t>, </a:t>
                      </a:r>
                      <a:endParaRPr lang="zh-CN" altLang="en-US" sz="1500" dirty="0" smtClean="0">
                        <a:solidFill>
                          <a:schemeClr val="tx1"/>
                        </a:solidFill>
                      </a:endParaRPr>
                    </a:p>
                    <a:p>
                      <a:pPr algn="ctr"/>
                      <a:r>
                        <a:rPr lang="en-US" altLang="zh-CN" sz="1500" dirty="0" smtClean="0">
                          <a:solidFill>
                            <a:schemeClr val="tx1"/>
                          </a:solidFill>
                        </a:rPr>
                        <a:t>Execute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Idle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local</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5780">
                <a:tc>
                  <a:txBody>
                    <a:bodyPr/>
                    <a:lstStyle/>
                    <a:p>
                      <a:pPr algn="ctr"/>
                      <a:r>
                        <a:rPr lang="en-US" altLang="zh-CN" sz="1500" dirty="0" smtClean="0">
                          <a:solidFill>
                            <a:schemeClr val="tx1"/>
                          </a:solidFill>
                        </a:rPr>
                        <a:t>T3</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Execute </a:t>
                      </a:r>
                      <a:r>
                        <a:rPr lang="en-US" sz="1500" baseline="0" dirty="0" smtClean="0">
                          <a:solidFill>
                            <a:schemeClr val="tx1"/>
                          </a:solidFill>
                        </a:rPr>
                        <a:t>Dummy</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err="1" smtClean="0">
                          <a:solidFill>
                            <a:schemeClr val="tx1"/>
                          </a:solidFill>
                        </a:rPr>
                        <a:t>Clearcache</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effects</a:t>
                      </a:r>
                      <a:r>
                        <a:rPr lang="zh-CN" altLang="en-US" sz="1500" dirty="0" smtClean="0">
                          <a:solidFill>
                            <a:schemeClr val="tx1"/>
                          </a:solidFill>
                        </a:rPr>
                        <a:t> </a:t>
                      </a:r>
                      <a:r>
                        <a:rPr lang="en-US" altLang="zh-CN" sz="1500" dirty="0" smtClean="0">
                          <a:solidFill>
                            <a:schemeClr val="tx1"/>
                          </a:solidFill>
                        </a:rPr>
                        <a:t>of</a:t>
                      </a:r>
                      <a:r>
                        <a:rPr lang="zh-CN" altLang="en-US" sz="1500" dirty="0" smtClean="0">
                          <a:solidFill>
                            <a:schemeClr val="tx1"/>
                          </a:solidFill>
                        </a:rPr>
                        <a:t> </a:t>
                      </a:r>
                      <a:r>
                        <a:rPr lang="en-US" altLang="zh-CN" sz="1500" dirty="0" err="1" smtClean="0">
                          <a:solidFill>
                            <a:schemeClr val="tx1"/>
                          </a:solidFill>
                        </a:rPr>
                        <a:t>clearcache</a:t>
                      </a:r>
                      <a:endParaRPr lang="zh-CN" altLang="en-US" sz="1500" dirty="0" smtClean="0">
                        <a:solidFill>
                          <a:schemeClr val="tx1"/>
                        </a:solidFill>
                      </a:endParaRPr>
                    </a:p>
                    <a:p>
                      <a:pPr algn="ctr"/>
                      <a:r>
                        <a:rPr lang="en-US" altLang="zh-CN" sz="1500" dirty="0" smtClean="0">
                          <a:solidFill>
                            <a:schemeClr val="tx1"/>
                          </a:solidFill>
                        </a:rPr>
                        <a:t>on</a:t>
                      </a:r>
                      <a:r>
                        <a:rPr lang="zh-CN" altLang="en-US" sz="1500" dirty="0" smtClean="0">
                          <a:solidFill>
                            <a:schemeClr val="tx1"/>
                          </a:solidFill>
                        </a:rPr>
                        <a:t> </a:t>
                      </a:r>
                      <a:r>
                        <a:rPr lang="en-US" altLang="zh-CN" sz="1500" dirty="0" smtClean="0">
                          <a:solidFill>
                            <a:schemeClr val="tx1"/>
                          </a:solidFill>
                        </a:rPr>
                        <a:t>a</a:t>
                      </a:r>
                      <a:r>
                        <a:rPr lang="zh-CN" altLang="en-US" sz="1500" dirty="0" smtClean="0">
                          <a:solidFill>
                            <a:schemeClr val="tx1"/>
                          </a:solidFill>
                        </a:rPr>
                        <a:t> </a:t>
                      </a:r>
                      <a:r>
                        <a:rPr lang="en-US" altLang="zh-CN" sz="1500" dirty="0" smtClean="0">
                          <a:solidFill>
                            <a:schemeClr val="tx1"/>
                          </a:solidFill>
                        </a:rPr>
                        <a:t>different</a:t>
                      </a:r>
                      <a:r>
                        <a:rPr lang="zh-CN" altLang="en-US" sz="1500" dirty="0" smtClean="0">
                          <a:solidFill>
                            <a:schemeClr val="tx1"/>
                          </a:solidFill>
                        </a:rPr>
                        <a:t> </a:t>
                      </a:r>
                      <a:r>
                        <a:rPr lang="en-US" altLang="zh-CN" sz="1500" dirty="0" smtClean="0">
                          <a:solidFill>
                            <a:schemeClr val="tx1"/>
                          </a:solidFill>
                        </a:rPr>
                        <a:t>core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sz="1500" dirty="0" smtClean="0">
                          <a:solidFill>
                            <a:schemeClr val="tx1"/>
                          </a:solidFill>
                        </a:rPr>
                        <a:t>T4</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Cleanse L1+L2, Exec</a:t>
                      </a:r>
                      <a:r>
                        <a:rPr lang="en-US" altLang="zh-CN" sz="1500" dirty="0" smtClean="0">
                          <a:solidFill>
                            <a:schemeClr val="tx1"/>
                          </a:solidFill>
                        </a:rPr>
                        <a:t>ute</a:t>
                      </a:r>
                      <a:r>
                        <a:rPr lang="en-US" sz="1500" dirty="0" smtClean="0">
                          <a:solidFill>
                            <a:schemeClr val="tx1"/>
                          </a:solidFill>
                        </a:rPr>
                        <a:t>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rgbClr val="FF0000"/>
                          </a:solidFill>
                        </a:rPr>
                        <a:t>memory</a:t>
                      </a:r>
                      <a:r>
                        <a:rPr lang="zh-CN" altLang="en-US" sz="1500" dirty="0" smtClean="0">
                          <a:solidFill>
                            <a:srgbClr val="FF0000"/>
                          </a:solidFill>
                        </a:rPr>
                        <a:t> </a:t>
                      </a:r>
                      <a:r>
                        <a:rPr lang="en-US" altLang="zh-CN" sz="1500" dirty="0" smtClean="0">
                          <a:solidFill>
                            <a:srgbClr val="FF0000"/>
                          </a:solidFill>
                        </a:rPr>
                        <a:t>access</a:t>
                      </a:r>
                      <a:r>
                        <a:rPr lang="zh-CN" altLang="en-US" sz="1500" dirty="0" smtClean="0">
                          <a:solidFill>
                            <a:srgbClr val="FF0000"/>
                          </a:solidFill>
                        </a:rPr>
                        <a:t> </a:t>
                      </a:r>
                      <a:r>
                        <a:rPr lang="en-US" altLang="zh-CN" sz="1500" dirty="0" smtClean="0">
                          <a:solidFill>
                            <a:srgbClr val="FF0000"/>
                          </a:solidFill>
                        </a:rPr>
                        <a:t>time</a:t>
                      </a:r>
                      <a:endParaRPr lang="en-US" sz="1500" dirty="0">
                        <a:solidFill>
                          <a:srgbClr val="FF0000"/>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idx="15"/>
          </p:nvPr>
        </p:nvSpPr>
        <p:spPr/>
        <p:txBody>
          <a:bodyPr/>
          <a:lstStyle/>
          <a:p>
            <a:endParaRPr lang="en-US" dirty="0"/>
          </a:p>
        </p:txBody>
      </p:sp>
      <p:sp>
        <p:nvSpPr>
          <p:cNvPr id="8" name="TextBox 7"/>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357457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21035021"/>
              </p:ext>
            </p:extLst>
          </p:nvPr>
        </p:nvGraphicFramePr>
        <p:xfrm>
          <a:off x="304611" y="1679355"/>
          <a:ext cx="6159055" cy="2514305"/>
        </p:xfrm>
        <a:graphic>
          <a:graphicData uri="http://schemas.openxmlformats.org/drawingml/2006/table">
            <a:tbl>
              <a:tblPr firstRow="1" bandRow="1">
                <a:tableStyleId>{72833802-FEF1-4C79-8D5D-14CF1EAF98D9}</a:tableStyleId>
              </a:tblPr>
              <a:tblGrid>
                <a:gridCol w="1401317"/>
                <a:gridCol w="1663065"/>
                <a:gridCol w="1122998"/>
                <a:gridCol w="1971675"/>
              </a:tblGrid>
              <a:tr h="443778">
                <a:tc>
                  <a:txBody>
                    <a:bodyPr/>
                    <a:lstStyle/>
                    <a:p>
                      <a:pPr algn="ctr"/>
                      <a:r>
                        <a:rPr lang="en-US" altLang="zh-CN" sz="1500" dirty="0" smtClean="0">
                          <a:solidFill>
                            <a:schemeClr val="tx1"/>
                          </a:solidFill>
                        </a:rPr>
                        <a:t>Measurement</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algn="ctr"/>
                      <a:r>
                        <a:rPr lang="en-US" altLang="zh-CN" sz="1500" dirty="0" smtClean="0">
                          <a:solidFill>
                            <a:schemeClr val="tx1"/>
                          </a:solidFill>
                        </a:rPr>
                        <a:t>Thread A</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Thread B</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smtClean="0">
                          <a:solidFill>
                            <a:schemeClr val="tx1"/>
                          </a:solidFill>
                        </a:rPr>
                        <a:t>PURPOSE</a:t>
                      </a:r>
                      <a:endParaRPr 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r>
              <a:tr h="477339">
                <a:tc>
                  <a:txBody>
                    <a:bodyPr/>
                    <a:lstStyle/>
                    <a:p>
                      <a:pPr algn="ctr"/>
                      <a:r>
                        <a:rPr lang="en-US" altLang="zh-CN" sz="1500" dirty="0" smtClean="0">
                          <a:solidFill>
                            <a:schemeClr val="tx1"/>
                          </a:solidFill>
                        </a:rPr>
                        <a:t>T1</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Exec</a:t>
                      </a:r>
                      <a:r>
                        <a:rPr lang="en-US" altLang="zh-CN" sz="1500" dirty="0" smtClean="0">
                          <a:solidFill>
                            <a:schemeClr val="tx1"/>
                          </a:solidFill>
                        </a:rPr>
                        <a:t>ute</a:t>
                      </a:r>
                      <a:r>
                        <a:rPr lang="en-US" sz="1500" baseline="0" dirty="0" smtClean="0">
                          <a:solidFill>
                            <a:schemeClr val="tx1"/>
                          </a:solidFill>
                        </a:rPr>
                        <a:t> 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L1</a:t>
                      </a:r>
                      <a:r>
                        <a:rPr lang="zh-CN" altLang="en-US" sz="1500" dirty="0" smtClean="0">
                          <a:solidFill>
                            <a:schemeClr val="tx1"/>
                          </a:solidFill>
                        </a:rPr>
                        <a:t> </a:t>
                      </a:r>
                      <a:r>
                        <a:rPr lang="en-US" altLang="zh-CN" sz="1500" dirty="0" smtClean="0">
                          <a:solidFill>
                            <a:schemeClr val="tx1"/>
                          </a:solidFill>
                        </a:rPr>
                        <a:t>cache</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altLang="zh-CN" sz="1500" dirty="0" smtClean="0">
                          <a:solidFill>
                            <a:schemeClr val="tx1"/>
                          </a:solidFill>
                        </a:rPr>
                        <a:t>T2</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err="1" smtClean="0">
                          <a:solidFill>
                            <a:schemeClr val="tx1"/>
                          </a:solidFill>
                        </a:rPr>
                        <a:t>Clearcache</a:t>
                      </a:r>
                      <a:r>
                        <a:rPr lang="en-US" altLang="zh-CN" sz="1500" dirty="0" smtClean="0">
                          <a:solidFill>
                            <a:schemeClr val="tx1"/>
                          </a:solidFill>
                        </a:rPr>
                        <a:t>, </a:t>
                      </a:r>
                      <a:endParaRPr lang="zh-CN" altLang="en-US" sz="1500" dirty="0" smtClean="0">
                        <a:solidFill>
                          <a:schemeClr val="tx1"/>
                        </a:solidFill>
                      </a:endParaRPr>
                    </a:p>
                    <a:p>
                      <a:pPr algn="ctr"/>
                      <a:r>
                        <a:rPr lang="en-US" altLang="zh-CN" sz="1500" dirty="0" smtClean="0">
                          <a:solidFill>
                            <a:schemeClr val="tx1"/>
                          </a:solidFill>
                        </a:rPr>
                        <a:t>Execute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Idle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rgbClr val="FF0000"/>
                          </a:solidFill>
                        </a:rPr>
                        <a:t>effects</a:t>
                      </a:r>
                      <a:r>
                        <a:rPr lang="zh-CN" altLang="en-US" sz="1500" dirty="0" smtClean="0">
                          <a:solidFill>
                            <a:srgbClr val="FF0000"/>
                          </a:solidFill>
                        </a:rPr>
                        <a:t> </a:t>
                      </a:r>
                      <a:r>
                        <a:rPr lang="en-US" altLang="zh-CN" sz="1500" dirty="0" smtClean="0">
                          <a:solidFill>
                            <a:srgbClr val="FF0000"/>
                          </a:solidFill>
                        </a:rPr>
                        <a:t>of</a:t>
                      </a:r>
                      <a:r>
                        <a:rPr lang="zh-CN" altLang="en-US" sz="1500" dirty="0" smtClean="0">
                          <a:solidFill>
                            <a:srgbClr val="FF0000"/>
                          </a:solidFill>
                        </a:rPr>
                        <a:t> </a:t>
                      </a:r>
                      <a:r>
                        <a:rPr lang="en-US" altLang="zh-CN" sz="1500" dirty="0" err="1" smtClean="0">
                          <a:solidFill>
                            <a:srgbClr val="FF0000"/>
                          </a:solidFill>
                        </a:rPr>
                        <a:t>clearcache</a:t>
                      </a:r>
                      <a:endParaRPr lang="zh-CN" altLang="en-US" sz="1500" dirty="0" smtClean="0">
                        <a:solidFill>
                          <a:srgbClr val="FF0000"/>
                        </a:solidFill>
                      </a:endParaRPr>
                    </a:p>
                    <a:p>
                      <a:pPr algn="ctr"/>
                      <a:r>
                        <a:rPr lang="en-US" altLang="zh-CN" sz="1500" dirty="0" smtClean="0">
                          <a:solidFill>
                            <a:srgbClr val="FF0000"/>
                          </a:solidFill>
                        </a:rPr>
                        <a:t>on</a:t>
                      </a:r>
                      <a:r>
                        <a:rPr lang="zh-CN" altLang="en-US" sz="1500" dirty="0" smtClean="0">
                          <a:solidFill>
                            <a:srgbClr val="FF0000"/>
                          </a:solidFill>
                        </a:rPr>
                        <a:t> </a:t>
                      </a:r>
                      <a:r>
                        <a:rPr lang="en-US" altLang="zh-CN" sz="1500" dirty="0" smtClean="0">
                          <a:solidFill>
                            <a:srgbClr val="FF0000"/>
                          </a:solidFill>
                        </a:rPr>
                        <a:t>local</a:t>
                      </a:r>
                      <a:r>
                        <a:rPr lang="zh-CN" altLang="en-US" sz="1500" dirty="0" smtClean="0">
                          <a:solidFill>
                            <a:srgbClr val="FF0000"/>
                          </a:solidFill>
                        </a:rPr>
                        <a:t> </a:t>
                      </a:r>
                      <a:r>
                        <a:rPr lang="en-US" altLang="zh-CN" sz="1500" dirty="0" smtClean="0">
                          <a:solidFill>
                            <a:srgbClr val="FF0000"/>
                          </a:solidFill>
                        </a:rPr>
                        <a:t>core</a:t>
                      </a:r>
                      <a:endParaRPr lang="en-US" sz="1500" dirty="0" smtClean="0">
                        <a:solidFill>
                          <a:srgbClr val="FF0000"/>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5780">
                <a:tc>
                  <a:txBody>
                    <a:bodyPr/>
                    <a:lstStyle/>
                    <a:p>
                      <a:pPr algn="ctr"/>
                      <a:r>
                        <a:rPr lang="en-US" altLang="zh-CN" sz="1500" dirty="0" smtClean="0">
                          <a:solidFill>
                            <a:schemeClr val="tx1"/>
                          </a:solidFill>
                        </a:rPr>
                        <a:t>T3</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Execute </a:t>
                      </a:r>
                      <a:r>
                        <a:rPr lang="en-US" sz="1500" baseline="0" dirty="0" smtClean="0">
                          <a:solidFill>
                            <a:schemeClr val="tx1"/>
                          </a:solidFill>
                        </a:rPr>
                        <a:t>Dummy</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500" dirty="0" err="1" smtClean="0">
                          <a:solidFill>
                            <a:schemeClr val="tx1"/>
                          </a:solidFill>
                        </a:rPr>
                        <a:t>Clearcache</a:t>
                      </a:r>
                      <a:endParaRPr lang="zh-CN" altLang="en-US" sz="1500" dirty="0" smtClean="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rgbClr val="FF0000"/>
                          </a:solidFill>
                        </a:rPr>
                        <a:t>effects</a:t>
                      </a:r>
                      <a:r>
                        <a:rPr lang="zh-CN" altLang="en-US" sz="1500" dirty="0" smtClean="0">
                          <a:solidFill>
                            <a:srgbClr val="FF0000"/>
                          </a:solidFill>
                        </a:rPr>
                        <a:t> </a:t>
                      </a:r>
                      <a:r>
                        <a:rPr lang="en-US" altLang="zh-CN" sz="1500" dirty="0" smtClean="0">
                          <a:solidFill>
                            <a:srgbClr val="FF0000"/>
                          </a:solidFill>
                        </a:rPr>
                        <a:t>of</a:t>
                      </a:r>
                      <a:r>
                        <a:rPr lang="zh-CN" altLang="en-US" sz="1500" dirty="0" smtClean="0">
                          <a:solidFill>
                            <a:srgbClr val="FF0000"/>
                          </a:solidFill>
                        </a:rPr>
                        <a:t> </a:t>
                      </a:r>
                      <a:r>
                        <a:rPr lang="en-US" altLang="zh-CN" sz="1500" dirty="0" err="1" smtClean="0">
                          <a:solidFill>
                            <a:srgbClr val="FF0000"/>
                          </a:solidFill>
                        </a:rPr>
                        <a:t>clearcache</a:t>
                      </a:r>
                      <a:endParaRPr lang="zh-CN" altLang="en-US" sz="1500" dirty="0" smtClean="0">
                        <a:solidFill>
                          <a:srgbClr val="FF0000"/>
                        </a:solidFill>
                      </a:endParaRPr>
                    </a:p>
                    <a:p>
                      <a:pPr algn="ctr"/>
                      <a:r>
                        <a:rPr lang="en-US" altLang="zh-CN" sz="1500" dirty="0" smtClean="0">
                          <a:solidFill>
                            <a:srgbClr val="FF0000"/>
                          </a:solidFill>
                        </a:rPr>
                        <a:t>on</a:t>
                      </a:r>
                      <a:r>
                        <a:rPr lang="zh-CN" altLang="en-US" sz="1500" dirty="0" smtClean="0">
                          <a:solidFill>
                            <a:srgbClr val="FF0000"/>
                          </a:solidFill>
                        </a:rPr>
                        <a:t> </a:t>
                      </a:r>
                      <a:r>
                        <a:rPr lang="en-US" altLang="zh-CN" sz="1500" dirty="0" smtClean="0">
                          <a:solidFill>
                            <a:srgbClr val="FF0000"/>
                          </a:solidFill>
                        </a:rPr>
                        <a:t>a</a:t>
                      </a:r>
                      <a:r>
                        <a:rPr lang="zh-CN" altLang="en-US" sz="1500" dirty="0" smtClean="0">
                          <a:solidFill>
                            <a:srgbClr val="FF0000"/>
                          </a:solidFill>
                        </a:rPr>
                        <a:t> </a:t>
                      </a:r>
                      <a:r>
                        <a:rPr lang="en-US" altLang="zh-CN" sz="1500" dirty="0" smtClean="0">
                          <a:solidFill>
                            <a:srgbClr val="FF0000"/>
                          </a:solidFill>
                        </a:rPr>
                        <a:t>different</a:t>
                      </a:r>
                      <a:r>
                        <a:rPr lang="zh-CN" altLang="en-US" sz="1500" dirty="0" smtClean="0">
                          <a:solidFill>
                            <a:srgbClr val="FF0000"/>
                          </a:solidFill>
                        </a:rPr>
                        <a:t> </a:t>
                      </a:r>
                      <a:r>
                        <a:rPr lang="en-US" altLang="zh-CN" sz="1500" dirty="0" smtClean="0">
                          <a:solidFill>
                            <a:srgbClr val="FF0000"/>
                          </a:solidFill>
                        </a:rPr>
                        <a:t>core</a:t>
                      </a:r>
                      <a:endParaRPr lang="en-US" sz="1500" dirty="0" smtClean="0">
                        <a:solidFill>
                          <a:srgbClr val="FF0000"/>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33704">
                <a:tc>
                  <a:txBody>
                    <a:bodyPr/>
                    <a:lstStyle/>
                    <a:p>
                      <a:pPr algn="ctr"/>
                      <a:r>
                        <a:rPr lang="en-US" sz="1500" dirty="0" smtClean="0">
                          <a:solidFill>
                            <a:schemeClr val="tx1"/>
                          </a:solidFill>
                        </a:rPr>
                        <a:t>T4</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Cleanse L1+L2, Exec</a:t>
                      </a:r>
                      <a:r>
                        <a:rPr lang="en-US" altLang="zh-CN" sz="1500" dirty="0" smtClean="0">
                          <a:solidFill>
                            <a:schemeClr val="tx1"/>
                          </a:solidFill>
                        </a:rPr>
                        <a:t>ute</a:t>
                      </a:r>
                      <a:r>
                        <a:rPr lang="en-US" sz="1500" dirty="0" smtClean="0">
                          <a:solidFill>
                            <a:schemeClr val="tx1"/>
                          </a:solidFill>
                        </a:rPr>
                        <a:t> </a:t>
                      </a:r>
                      <a:r>
                        <a:rPr lang="en-US" sz="1500" baseline="0" dirty="0" smtClean="0">
                          <a:solidFill>
                            <a:schemeClr val="tx1"/>
                          </a:solidFill>
                        </a:rPr>
                        <a:t>Dummy</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500" dirty="0" smtClean="0">
                          <a:solidFill>
                            <a:schemeClr val="tx1"/>
                          </a:solidFill>
                        </a:rPr>
                        <a:t>Idle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zh-CN" sz="1500" dirty="0" smtClean="0">
                          <a:solidFill>
                            <a:schemeClr val="tx1"/>
                          </a:solidFill>
                        </a:rPr>
                        <a:t>memory</a:t>
                      </a:r>
                      <a:r>
                        <a:rPr lang="zh-CN" altLang="en-US" sz="1500" dirty="0" smtClean="0">
                          <a:solidFill>
                            <a:schemeClr val="tx1"/>
                          </a:solidFill>
                        </a:rPr>
                        <a:t> </a:t>
                      </a:r>
                      <a:r>
                        <a:rPr lang="en-US" altLang="zh-CN" sz="1500" dirty="0" smtClean="0">
                          <a:solidFill>
                            <a:schemeClr val="tx1"/>
                          </a:solidFill>
                        </a:rPr>
                        <a:t>access</a:t>
                      </a:r>
                      <a:r>
                        <a:rPr lang="zh-CN" altLang="en-US" sz="1500" dirty="0" smtClean="0">
                          <a:solidFill>
                            <a:schemeClr val="tx1"/>
                          </a:solidFill>
                        </a:rPr>
                        <a:t> </a:t>
                      </a:r>
                      <a:r>
                        <a:rPr lang="en-US" altLang="zh-CN" sz="1500" dirty="0" smtClean="0">
                          <a:solidFill>
                            <a:schemeClr val="tx1"/>
                          </a:solidFill>
                        </a:rPr>
                        <a:t>time</a:t>
                      </a:r>
                      <a:endParaRPr lang="en-US" sz="15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idx="15"/>
          </p:nvPr>
        </p:nvSpPr>
        <p:spPr/>
        <p:txBody>
          <a:bodyPr/>
          <a:lstStyle/>
          <a:p>
            <a:endParaRPr lang="en-US"/>
          </a:p>
        </p:txBody>
      </p:sp>
      <p:sp>
        <p:nvSpPr>
          <p:cNvPr id="8" name="TextBox 7"/>
          <p:cNvSpPr txBox="1"/>
          <p:nvPr/>
        </p:nvSpPr>
        <p:spPr>
          <a:xfrm>
            <a:off x="491594" y="963185"/>
            <a:ext cx="5653175" cy="461665"/>
          </a:xfrm>
          <a:prstGeom prst="rect">
            <a:avLst/>
          </a:prstGeom>
          <a:noFill/>
        </p:spPr>
        <p:txBody>
          <a:bodyPr wrap="square" rtlCol="0">
            <a:spAutoFit/>
          </a:bodyPr>
          <a:lstStyle/>
          <a:p>
            <a:pPr algn="ctr"/>
            <a:r>
              <a:rPr lang="en-US" altLang="zh-CN" sz="2400" dirty="0"/>
              <a:t>Cache</a:t>
            </a:r>
            <a:r>
              <a:rPr lang="zh-CN" altLang="en-US" sz="2400" dirty="0"/>
              <a:t> </a:t>
            </a:r>
            <a:r>
              <a:rPr lang="en-US" altLang="zh-CN" sz="2400" dirty="0"/>
              <a:t>Flush</a:t>
            </a:r>
            <a:r>
              <a:rPr lang="zh-CN" altLang="en-US" sz="2400" dirty="0"/>
              <a:t> </a:t>
            </a:r>
            <a:r>
              <a:rPr lang="en-US" altLang="zh-CN" sz="2400" smtClean="0"/>
              <a:t>Interface:</a:t>
            </a:r>
            <a:r>
              <a:rPr lang="zh-CN" altLang="en-US" sz="2400" dirty="0" smtClean="0"/>
              <a:t> </a:t>
            </a:r>
            <a:r>
              <a:rPr lang="en-US" altLang="zh-CN" sz="2400" dirty="0" err="1"/>
              <a:t>clearcache</a:t>
            </a:r>
            <a:endParaRPr lang="en-US" altLang="zh-CN" sz="2400" dirty="0"/>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2806314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128" y="888605"/>
            <a:ext cx="5653175" cy="461665"/>
          </a:xfrm>
          <a:prstGeom prst="rect">
            <a:avLst/>
          </a:prstGeom>
          <a:noFill/>
        </p:spPr>
        <p:txBody>
          <a:bodyPr wrap="square" rtlCol="0">
            <a:spAutoFit/>
          </a:bodyPr>
          <a:lstStyle/>
          <a:p>
            <a:pPr algn="ctr"/>
            <a:r>
              <a:rPr lang="en-US" altLang="zh-CN" sz="2400" dirty="0" err="1"/>
              <a:t>Testbed</a:t>
            </a:r>
            <a:endParaRPr lang="en-US" altLang="zh-CN" sz="2400" dirty="0"/>
          </a:p>
        </p:txBody>
      </p:sp>
      <p:graphicFrame>
        <p:nvGraphicFramePr>
          <p:cNvPr id="4" name="Table 3"/>
          <p:cNvGraphicFramePr>
            <a:graphicFrameLocks noGrp="1"/>
          </p:cNvGraphicFramePr>
          <p:nvPr>
            <p:extLst>
              <p:ext uri="{D42A27DB-BD31-4B8C-83A1-F6EECF244321}">
                <p14:modId xmlns:p14="http://schemas.microsoft.com/office/powerpoint/2010/main" val="1974423328"/>
              </p:ext>
            </p:extLst>
          </p:nvPr>
        </p:nvGraphicFramePr>
        <p:xfrm>
          <a:off x="241750" y="1599615"/>
          <a:ext cx="6341932" cy="2232220"/>
        </p:xfrm>
        <a:graphic>
          <a:graphicData uri="http://schemas.openxmlformats.org/drawingml/2006/table">
            <a:tbl>
              <a:tblPr firstRow="1" bandRow="1">
                <a:tableStyleId>{72833802-FEF1-4C79-8D5D-14CF1EAF98D9}</a:tableStyleId>
              </a:tblPr>
              <a:tblGrid>
                <a:gridCol w="1585483"/>
                <a:gridCol w="1585483"/>
                <a:gridCol w="1585483"/>
                <a:gridCol w="1585483"/>
              </a:tblGrid>
              <a:tr h="617220">
                <a:tc>
                  <a:txBody>
                    <a:bodyPr/>
                    <a:lstStyle/>
                    <a:p>
                      <a:pPr algn="ctr"/>
                      <a:endParaRPr lang="en-US" sz="1800" dirty="0">
                        <a:solidFill>
                          <a:schemeClr val="tx1"/>
                        </a:solidFill>
                      </a:endParaRPr>
                    </a:p>
                  </a:txBody>
                  <a:tcPr marL="68580" marR="68580" marT="34290" marB="34290">
                    <a:solidFill>
                      <a:srgbClr val="00B0F0"/>
                    </a:solidFill>
                  </a:tcPr>
                </a:tc>
                <a:tc>
                  <a:txBody>
                    <a:bodyPr/>
                    <a:lstStyle/>
                    <a:p>
                      <a:pPr algn="ctr"/>
                      <a:r>
                        <a:rPr lang="en-US" altLang="zh-CN" sz="1800" dirty="0" smtClean="0">
                          <a:solidFill>
                            <a:schemeClr val="tx1"/>
                          </a:solidFill>
                        </a:rPr>
                        <a:t>Samsung</a:t>
                      </a:r>
                      <a:endParaRPr lang="zh-CN" altLang="en-US" sz="1800" dirty="0" smtClean="0">
                        <a:solidFill>
                          <a:schemeClr val="tx1"/>
                        </a:solidFill>
                      </a:endParaRPr>
                    </a:p>
                    <a:p>
                      <a:pPr algn="ctr"/>
                      <a:r>
                        <a:rPr lang="en-US" altLang="zh-CN" sz="1800" dirty="0" smtClean="0">
                          <a:solidFill>
                            <a:schemeClr val="tx1"/>
                          </a:solidFill>
                        </a:rPr>
                        <a:t>Galaxy</a:t>
                      </a:r>
                      <a:r>
                        <a:rPr lang="zh-CN" altLang="en-US" sz="1800" dirty="0" smtClean="0">
                          <a:solidFill>
                            <a:schemeClr val="tx1"/>
                          </a:solidFill>
                        </a:rPr>
                        <a:t> </a:t>
                      </a:r>
                      <a:r>
                        <a:rPr lang="en-US" altLang="zh-CN" sz="1800" dirty="0" smtClean="0">
                          <a:solidFill>
                            <a:schemeClr val="tx1"/>
                          </a:solidFill>
                        </a:rPr>
                        <a:t>S5</a:t>
                      </a:r>
                      <a:endParaRPr lang="en-US" sz="1800" dirty="0">
                        <a:solidFill>
                          <a:schemeClr val="tx1"/>
                        </a:solidFill>
                      </a:endParaRPr>
                    </a:p>
                  </a:txBody>
                  <a:tcPr marL="68580" marR="68580" marT="34290" marB="34290">
                    <a:solidFill>
                      <a:srgbClr val="00B0F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Samsung</a:t>
                      </a:r>
                      <a:endParaRPr lang="zh-CN" altLang="en-US" sz="180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Galaxy</a:t>
                      </a:r>
                      <a:r>
                        <a:rPr lang="zh-CN" altLang="en-US" sz="1800" dirty="0" smtClean="0">
                          <a:solidFill>
                            <a:schemeClr val="tx1"/>
                          </a:solidFill>
                        </a:rPr>
                        <a:t> </a:t>
                      </a:r>
                      <a:r>
                        <a:rPr lang="en-US" altLang="zh-CN" sz="1800" dirty="0" smtClean="0">
                          <a:solidFill>
                            <a:schemeClr val="tx1"/>
                          </a:solidFill>
                        </a:rPr>
                        <a:t>S6</a:t>
                      </a:r>
                      <a:endParaRPr lang="en-US" sz="1800" dirty="0" smtClean="0">
                        <a:solidFill>
                          <a:schemeClr val="tx1"/>
                        </a:solidFill>
                      </a:endParaRPr>
                    </a:p>
                  </a:txBody>
                  <a:tcPr marL="68580" marR="68580" marT="34290" marB="34290">
                    <a:solidFill>
                      <a:srgbClr val="00B0F0"/>
                    </a:solidFill>
                  </a:tcPr>
                </a:tc>
                <a:tc>
                  <a:txBody>
                    <a:bodyPr/>
                    <a:lstStyle/>
                    <a:p>
                      <a:pPr algn="ctr"/>
                      <a:r>
                        <a:rPr lang="en-US" altLang="zh-CN" sz="1800" dirty="0" smtClean="0">
                          <a:solidFill>
                            <a:schemeClr val="tx1"/>
                          </a:solidFill>
                        </a:rPr>
                        <a:t>Google</a:t>
                      </a:r>
                      <a:r>
                        <a:rPr lang="zh-CN" altLang="en-US" sz="1800" dirty="0" smtClean="0">
                          <a:solidFill>
                            <a:schemeClr val="tx1"/>
                          </a:solidFill>
                        </a:rPr>
                        <a:t> </a:t>
                      </a:r>
                      <a:r>
                        <a:rPr lang="en-US" altLang="zh-CN" sz="1800" dirty="0" smtClean="0">
                          <a:solidFill>
                            <a:schemeClr val="tx1"/>
                          </a:solidFill>
                        </a:rPr>
                        <a:t>Nexus</a:t>
                      </a:r>
                      <a:r>
                        <a:rPr lang="zh-CN" altLang="en-US" sz="1800" dirty="0" smtClean="0">
                          <a:solidFill>
                            <a:schemeClr val="tx1"/>
                          </a:solidFill>
                        </a:rPr>
                        <a:t> </a:t>
                      </a:r>
                      <a:r>
                        <a:rPr lang="en-US" altLang="zh-CN" sz="1800" dirty="0" smtClean="0">
                          <a:solidFill>
                            <a:schemeClr val="tx1"/>
                          </a:solidFill>
                        </a:rPr>
                        <a:t>6</a:t>
                      </a:r>
                      <a:endParaRPr lang="en-US" sz="1800" dirty="0">
                        <a:solidFill>
                          <a:schemeClr val="tx1"/>
                        </a:solidFill>
                      </a:endParaRPr>
                    </a:p>
                  </a:txBody>
                  <a:tcPr marL="68580" marR="68580" marT="34290" marB="34290">
                    <a:solidFill>
                      <a:srgbClr val="00B0F0"/>
                    </a:solidFill>
                  </a:tcPr>
                </a:tc>
              </a:tr>
              <a:tr h="617220">
                <a:tc>
                  <a:txBody>
                    <a:bodyPr/>
                    <a:lstStyle/>
                    <a:p>
                      <a:pPr algn="ctr"/>
                      <a:r>
                        <a:rPr lang="en-US" altLang="zh-CN" sz="1800" dirty="0" smtClean="0">
                          <a:solidFill>
                            <a:schemeClr val="tx1"/>
                          </a:solidFill>
                        </a:rPr>
                        <a:t>Number</a:t>
                      </a:r>
                      <a:r>
                        <a:rPr lang="zh-CN" altLang="en-US" sz="1800" baseline="0" dirty="0" smtClean="0">
                          <a:solidFill>
                            <a:schemeClr val="tx1"/>
                          </a:solidFill>
                        </a:rPr>
                        <a:t> </a:t>
                      </a:r>
                      <a:r>
                        <a:rPr lang="en-US" altLang="zh-CN" sz="1800" baseline="0" dirty="0" smtClean="0">
                          <a:solidFill>
                            <a:schemeClr val="tx1"/>
                          </a:solidFill>
                        </a:rPr>
                        <a:t>of</a:t>
                      </a:r>
                      <a:r>
                        <a:rPr lang="zh-CN" altLang="en-US" sz="1800" baseline="0" dirty="0" smtClean="0">
                          <a:solidFill>
                            <a:schemeClr val="tx1"/>
                          </a:solidFill>
                        </a:rPr>
                        <a:t> </a:t>
                      </a:r>
                      <a:r>
                        <a:rPr lang="en-US" altLang="zh-CN" sz="1800" baseline="0" dirty="0" smtClean="0">
                          <a:solidFill>
                            <a:schemeClr val="tx1"/>
                          </a:solidFill>
                        </a:rPr>
                        <a:t>CPUs</a:t>
                      </a:r>
                      <a:endParaRPr lang="en-US" sz="1800" dirty="0">
                        <a:solidFill>
                          <a:schemeClr val="tx1"/>
                        </a:solidFill>
                      </a:endParaRPr>
                    </a:p>
                  </a:txBody>
                  <a:tcPr marL="68580" marR="68580" marT="34290" marB="34290"/>
                </a:tc>
                <a:tc>
                  <a:txBody>
                    <a:bodyPr/>
                    <a:lstStyle/>
                    <a:p>
                      <a:pPr algn="ctr"/>
                      <a:r>
                        <a:rPr lang="en-US" altLang="zh-CN" sz="1800" dirty="0" smtClean="0">
                          <a:solidFill>
                            <a:schemeClr val="tx1"/>
                          </a:solidFill>
                        </a:rPr>
                        <a:t>2</a:t>
                      </a:r>
                      <a:endParaRPr lang="en-US" sz="1800" dirty="0">
                        <a:solidFill>
                          <a:schemeClr val="tx1"/>
                        </a:solidFill>
                      </a:endParaRPr>
                    </a:p>
                  </a:txBody>
                  <a:tcPr marL="68580" marR="68580" marT="34290" marB="34290"/>
                </a:tc>
                <a:tc>
                  <a:txBody>
                    <a:bodyPr/>
                    <a:lstStyle/>
                    <a:p>
                      <a:pPr algn="ctr"/>
                      <a:r>
                        <a:rPr lang="en-US" altLang="zh-CN" sz="1800" dirty="0" smtClean="0">
                          <a:solidFill>
                            <a:schemeClr val="tx1"/>
                          </a:solidFill>
                        </a:rPr>
                        <a:t>2</a:t>
                      </a:r>
                      <a:endParaRPr lang="en-US" sz="1800" dirty="0">
                        <a:solidFill>
                          <a:schemeClr val="tx1"/>
                        </a:solidFill>
                      </a:endParaRPr>
                    </a:p>
                  </a:txBody>
                  <a:tcPr marL="68580" marR="68580" marT="34290" marB="34290"/>
                </a:tc>
                <a:tc>
                  <a:txBody>
                    <a:bodyPr/>
                    <a:lstStyle/>
                    <a:p>
                      <a:pPr algn="ctr"/>
                      <a:r>
                        <a:rPr lang="en-US" altLang="zh-CN" sz="1800" dirty="0" smtClean="0">
                          <a:solidFill>
                            <a:schemeClr val="tx1"/>
                          </a:solidFill>
                        </a:rPr>
                        <a:t>1</a:t>
                      </a:r>
                      <a:endParaRPr lang="en-US" sz="1800" dirty="0">
                        <a:solidFill>
                          <a:schemeClr val="tx1"/>
                        </a:solidFill>
                      </a:endParaRPr>
                    </a:p>
                  </a:txBody>
                  <a:tcPr marL="68580" marR="68580" marT="34290" marB="34290"/>
                </a:tc>
              </a:tr>
              <a:tr h="380560">
                <a:tc>
                  <a:txBody>
                    <a:bodyPr/>
                    <a:lstStyle/>
                    <a:p>
                      <a:pPr algn="ctr"/>
                      <a:r>
                        <a:rPr lang="en-US" altLang="zh-CN" sz="1800" dirty="0" smtClean="0">
                          <a:solidFill>
                            <a:schemeClr val="tx1"/>
                          </a:solidFill>
                        </a:rPr>
                        <a:t>Architecture</a:t>
                      </a:r>
                      <a:endParaRPr lang="en-US" sz="1800" dirty="0">
                        <a:solidFill>
                          <a:schemeClr val="tx1"/>
                        </a:solidFill>
                      </a:endParaRPr>
                    </a:p>
                  </a:txBody>
                  <a:tcPr marL="68580" marR="68580" marT="34290" marB="34290"/>
                </a:tc>
                <a:tc>
                  <a:txBody>
                    <a:bodyPr/>
                    <a:lstStyle/>
                    <a:p>
                      <a:pPr algn="ctr"/>
                      <a:r>
                        <a:rPr lang="en-US" altLang="zh-CN" sz="1800" dirty="0" smtClean="0">
                          <a:solidFill>
                            <a:schemeClr val="tx1"/>
                          </a:solidFill>
                        </a:rPr>
                        <a:t>32-bit</a:t>
                      </a:r>
                      <a:r>
                        <a:rPr lang="zh-CN" altLang="en-US" sz="1800" baseline="0" dirty="0" smtClean="0">
                          <a:solidFill>
                            <a:schemeClr val="tx1"/>
                          </a:solidFill>
                        </a:rPr>
                        <a:t> </a:t>
                      </a:r>
                      <a:r>
                        <a:rPr lang="en-US" altLang="zh-CN" sz="1800" baseline="0" dirty="0" smtClean="0">
                          <a:solidFill>
                            <a:schemeClr val="tx1"/>
                          </a:solidFill>
                        </a:rPr>
                        <a:t>ARMv7</a:t>
                      </a:r>
                      <a:endParaRPr lang="en-US" sz="1800" dirty="0">
                        <a:solidFill>
                          <a:schemeClr val="tx1"/>
                        </a:solidFill>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64-bit</a:t>
                      </a:r>
                      <a:r>
                        <a:rPr lang="zh-CN" altLang="en-US" sz="1800" baseline="0" dirty="0" smtClean="0">
                          <a:solidFill>
                            <a:schemeClr val="tx1"/>
                          </a:solidFill>
                        </a:rPr>
                        <a:t> </a:t>
                      </a:r>
                      <a:r>
                        <a:rPr lang="en-US" altLang="zh-CN" sz="1800" baseline="0" dirty="0" smtClean="0">
                          <a:solidFill>
                            <a:schemeClr val="tx1"/>
                          </a:solidFill>
                        </a:rPr>
                        <a:t>ARMv8</a:t>
                      </a:r>
                      <a:endParaRPr lang="en-US" sz="1800" dirty="0" smtClean="0">
                        <a:solidFill>
                          <a:schemeClr val="tx1"/>
                        </a:solidFill>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32-bit</a:t>
                      </a:r>
                      <a:r>
                        <a:rPr lang="zh-CN" altLang="en-US" sz="1800" baseline="0" dirty="0" smtClean="0">
                          <a:solidFill>
                            <a:schemeClr val="tx1"/>
                          </a:solidFill>
                        </a:rPr>
                        <a:t> </a:t>
                      </a:r>
                      <a:r>
                        <a:rPr lang="en-US" altLang="zh-CN" sz="1800" baseline="0" dirty="0" smtClean="0">
                          <a:solidFill>
                            <a:schemeClr val="tx1"/>
                          </a:solidFill>
                        </a:rPr>
                        <a:t>ARMv7</a:t>
                      </a:r>
                      <a:endParaRPr lang="en-US" sz="1800" dirty="0" smtClean="0">
                        <a:solidFill>
                          <a:schemeClr val="tx1"/>
                        </a:solidFill>
                      </a:endParaRPr>
                    </a:p>
                  </a:txBody>
                  <a:tcPr marL="68580" marR="68580" marT="34290" marB="34290"/>
                </a:tc>
              </a:tr>
              <a:tr h="617220">
                <a:tc>
                  <a:txBody>
                    <a:bodyPr/>
                    <a:lstStyle/>
                    <a:p>
                      <a:pPr algn="ctr"/>
                      <a:r>
                        <a:rPr lang="en-US" altLang="zh-CN" sz="1800" dirty="0" smtClean="0">
                          <a:solidFill>
                            <a:schemeClr val="tx1"/>
                          </a:solidFill>
                        </a:rPr>
                        <a:t>CPU</a:t>
                      </a:r>
                      <a:r>
                        <a:rPr lang="zh-CN" altLang="en-US" sz="1800" baseline="0" dirty="0" smtClean="0">
                          <a:solidFill>
                            <a:schemeClr val="tx1"/>
                          </a:solidFill>
                        </a:rPr>
                        <a:t> </a:t>
                      </a:r>
                      <a:r>
                        <a:rPr lang="en-US" altLang="zh-CN" sz="1800" baseline="0" dirty="0" smtClean="0">
                          <a:solidFill>
                            <a:schemeClr val="tx1"/>
                          </a:solidFill>
                        </a:rPr>
                        <a:t>Type</a:t>
                      </a:r>
                      <a:endParaRPr lang="en-US" sz="1800" dirty="0">
                        <a:solidFill>
                          <a:schemeClr val="tx1"/>
                        </a:solidFill>
                      </a:endParaRPr>
                    </a:p>
                  </a:txBody>
                  <a:tcPr marL="68580" marR="68580" marT="34290" marB="34290"/>
                </a:tc>
                <a:tc>
                  <a:txBody>
                    <a:bodyPr/>
                    <a:lstStyle/>
                    <a:p>
                      <a:pPr algn="ctr"/>
                      <a:r>
                        <a:rPr lang="en-US" altLang="zh-CN" sz="1800" dirty="0" smtClean="0">
                          <a:solidFill>
                            <a:schemeClr val="tx1"/>
                          </a:solidFill>
                        </a:rPr>
                        <a:t>Cortex-A15</a:t>
                      </a:r>
                      <a:endParaRPr lang="zh-CN" altLang="en-US" sz="180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Cortex-A7</a:t>
                      </a:r>
                      <a:r>
                        <a:rPr lang="en-US" altLang="zh-CN" sz="1800" dirty="0" smtClean="0">
                          <a:solidFill>
                            <a:schemeClr val="bg1"/>
                          </a:solidFill>
                        </a:rPr>
                        <a:t>0</a:t>
                      </a:r>
                      <a:endParaRPr lang="zh-CN" altLang="en-US" sz="1800" dirty="0" smtClean="0">
                        <a:solidFill>
                          <a:schemeClr val="bg1"/>
                        </a:solidFill>
                      </a:endParaRP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Cortex-A57</a:t>
                      </a:r>
                      <a:endParaRPr lang="zh-CN" altLang="en-US" sz="180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Cortex-A53</a:t>
                      </a:r>
                      <a:endParaRPr lang="zh-CN" altLang="en-US" sz="1800" dirty="0" smtClean="0">
                        <a:solidFill>
                          <a:schemeClr val="tx1"/>
                        </a:solidFill>
                      </a:endParaRPr>
                    </a:p>
                  </a:txBody>
                  <a:tcPr marL="68580" marR="68580" marT="34290" marB="34290"/>
                </a:tc>
                <a:tc>
                  <a:txBody>
                    <a:bodyPr/>
                    <a:lstStyle/>
                    <a:p>
                      <a:pPr algn="ctr"/>
                      <a:r>
                        <a:rPr lang="en-US" altLang="zh-CN" sz="1800" dirty="0" smtClean="0">
                          <a:solidFill>
                            <a:schemeClr val="tx1"/>
                          </a:solidFill>
                        </a:rPr>
                        <a:t>Krait</a:t>
                      </a:r>
                      <a:r>
                        <a:rPr lang="zh-CN" altLang="en-US" sz="1800" dirty="0" smtClean="0">
                          <a:solidFill>
                            <a:schemeClr val="tx1"/>
                          </a:solidFill>
                        </a:rPr>
                        <a:t> </a:t>
                      </a:r>
                      <a:r>
                        <a:rPr lang="en-US" altLang="zh-CN" sz="1800" dirty="0" smtClean="0">
                          <a:solidFill>
                            <a:schemeClr val="tx1"/>
                          </a:solidFill>
                        </a:rPr>
                        <a:t>450</a:t>
                      </a:r>
                      <a:endParaRPr lang="en-US" sz="1800" dirty="0">
                        <a:solidFill>
                          <a:schemeClr val="tx1"/>
                        </a:solidFill>
                      </a:endParaRPr>
                    </a:p>
                  </a:txBody>
                  <a:tcPr marL="68580" marR="68580" marT="34290" marB="34290"/>
                </a:tc>
              </a:tr>
            </a:tbl>
          </a:graphicData>
        </a:graphic>
      </p:graphicFrame>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8367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62" y="1360431"/>
            <a:ext cx="6298533" cy="3779120"/>
          </a:xfrm>
          <a:prstGeom prst="rect">
            <a:avLst/>
          </a:prstGeom>
        </p:spPr>
      </p:pic>
      <p:sp>
        <p:nvSpPr>
          <p:cNvPr id="9" name="TextBox 8"/>
          <p:cNvSpPr txBox="1"/>
          <p:nvPr/>
        </p:nvSpPr>
        <p:spPr>
          <a:xfrm>
            <a:off x="491594" y="963185"/>
            <a:ext cx="5653175" cy="461665"/>
          </a:xfrm>
          <a:prstGeom prst="rect">
            <a:avLst/>
          </a:prstGeom>
          <a:noFill/>
        </p:spPr>
        <p:txBody>
          <a:bodyPr wrap="square" rtlCol="0">
            <a:spAutoFit/>
          </a:bodyPr>
          <a:lstStyle/>
          <a:p>
            <a:pPr algn="ctr"/>
            <a:r>
              <a:rPr lang="en-US" altLang="zh-CN" sz="2400" dirty="0" err="1" smtClean="0"/>
              <a:t>Clearcache</a:t>
            </a:r>
            <a:r>
              <a:rPr lang="zh-CN" altLang="en-US" sz="2400" dirty="0" smtClean="0"/>
              <a:t> </a:t>
            </a:r>
            <a:r>
              <a:rPr lang="en-US" altLang="zh-CN" sz="2400" dirty="0" smtClean="0"/>
              <a:t>Experiment</a:t>
            </a:r>
            <a:r>
              <a:rPr lang="zh-CN" altLang="en-US" sz="2400" dirty="0" smtClean="0"/>
              <a:t> </a:t>
            </a:r>
            <a:r>
              <a:rPr lang="en-US" altLang="zh-CN" sz="2400" dirty="0" smtClean="0"/>
              <a:t>Result</a:t>
            </a:r>
            <a:endParaRPr lang="en-US" altLang="zh-CN" sz="2400" dirty="0"/>
          </a:p>
        </p:txBody>
      </p:sp>
      <p:sp>
        <p:nvSpPr>
          <p:cNvPr id="24" name="Down Arrow 23"/>
          <p:cNvSpPr/>
          <p:nvPr/>
        </p:nvSpPr>
        <p:spPr>
          <a:xfrm rot="20705967">
            <a:off x="921957" y="3166393"/>
            <a:ext cx="597005" cy="801044"/>
          </a:xfrm>
          <a:prstGeom prst="downArrow">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rot="20705967">
            <a:off x="1860569" y="2883652"/>
            <a:ext cx="597005" cy="801044"/>
          </a:xfrm>
          <a:prstGeom prst="downArrow">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rot="20705967">
            <a:off x="2966953" y="2608762"/>
            <a:ext cx="597005" cy="801044"/>
          </a:xfrm>
          <a:prstGeom prst="downArrow">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10"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042028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62" y="1360431"/>
            <a:ext cx="6298533" cy="3779120"/>
          </a:xfrm>
          <a:prstGeom prst="rect">
            <a:avLst/>
          </a:prstGeom>
        </p:spPr>
      </p:pic>
      <p:sp>
        <p:nvSpPr>
          <p:cNvPr id="8" name="Content Placeholder 7"/>
          <p:cNvSpPr>
            <a:spLocks noGrp="1"/>
          </p:cNvSpPr>
          <p:nvPr>
            <p:ph idx="15"/>
          </p:nvPr>
        </p:nvSpPr>
        <p:spPr/>
        <p:txBody>
          <a:bodyPr/>
          <a:lstStyle/>
          <a:p>
            <a:endParaRPr lang="en-US"/>
          </a:p>
        </p:txBody>
      </p:sp>
      <p:sp>
        <p:nvSpPr>
          <p:cNvPr id="9" name="TextBox 8"/>
          <p:cNvSpPr txBox="1"/>
          <p:nvPr/>
        </p:nvSpPr>
        <p:spPr>
          <a:xfrm>
            <a:off x="491594" y="963185"/>
            <a:ext cx="5653175" cy="461665"/>
          </a:xfrm>
          <a:prstGeom prst="rect">
            <a:avLst/>
          </a:prstGeom>
          <a:noFill/>
        </p:spPr>
        <p:txBody>
          <a:bodyPr wrap="square" rtlCol="0">
            <a:spAutoFit/>
          </a:bodyPr>
          <a:lstStyle/>
          <a:p>
            <a:pPr algn="ctr"/>
            <a:r>
              <a:rPr lang="en-US" altLang="zh-CN" sz="2400" dirty="0" err="1"/>
              <a:t>Clearcache</a:t>
            </a:r>
            <a:r>
              <a:rPr lang="zh-CN" altLang="en-US" sz="2400" dirty="0"/>
              <a:t> </a:t>
            </a:r>
            <a:r>
              <a:rPr lang="en-US" altLang="zh-CN" sz="2400" dirty="0"/>
              <a:t>Experiment</a:t>
            </a:r>
            <a:r>
              <a:rPr lang="zh-CN" altLang="en-US" sz="2400" dirty="0"/>
              <a:t> </a:t>
            </a:r>
            <a:r>
              <a:rPr lang="en-US" altLang="zh-CN" sz="2400" dirty="0"/>
              <a:t>Result</a:t>
            </a:r>
          </a:p>
        </p:txBody>
      </p:sp>
      <p:sp>
        <p:nvSpPr>
          <p:cNvPr id="25" name="Down Arrow 24"/>
          <p:cNvSpPr/>
          <p:nvPr/>
        </p:nvSpPr>
        <p:spPr>
          <a:xfrm rot="1142595">
            <a:off x="4359514" y="3548572"/>
            <a:ext cx="597005" cy="801044"/>
          </a:xfrm>
          <a:prstGeom prst="downArrow">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1142595">
            <a:off x="5433416" y="3325468"/>
            <a:ext cx="597005" cy="801044"/>
          </a:xfrm>
          <a:prstGeom prst="downArrow">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5"/>
          </p:nvPr>
        </p:nvSpPr>
        <p:spPr/>
        <p:txBody>
          <a:bodyPr/>
          <a:lstStyle/>
          <a:p>
            <a:endParaRPr lang="en-US"/>
          </a:p>
        </p:txBody>
      </p:sp>
      <p:sp>
        <p:nvSpPr>
          <p:cNvPr id="3" name="Content Placeholder 2"/>
          <p:cNvSpPr>
            <a:spLocks noGrp="1"/>
          </p:cNvSpPr>
          <p:nvPr>
            <p:ph idx="15"/>
          </p:nvPr>
        </p:nvSpPr>
        <p:spPr/>
        <p:txBody>
          <a:bodyPr/>
          <a:lstStyle/>
          <a:p>
            <a:endParaRPr lang="en-US"/>
          </a:p>
        </p:txBody>
      </p:sp>
      <p:sp>
        <p:nvSpPr>
          <p:cNvPr id="11"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11783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a:t>LLC Flush-Reload Requirements</a:t>
            </a:r>
          </a:p>
        </p:txBody>
      </p:sp>
      <p:sp>
        <p:nvSpPr>
          <p:cNvPr id="4" name="Rectangle 3"/>
          <p:cNvSpPr/>
          <p:nvPr/>
        </p:nvSpPr>
        <p:spPr>
          <a:xfrm>
            <a:off x="491594" y="1684584"/>
            <a:ext cx="6063030" cy="3554819"/>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solidFill>
                  <a:srgbClr val="FF0000"/>
                </a:solidFill>
              </a:rPr>
              <a:t>Victim’s memory access must put</a:t>
            </a:r>
            <a:r>
              <a:rPr lang="zh-CN" altLang="en-US" dirty="0" smtClean="0">
                <a:solidFill>
                  <a:srgbClr val="FF0000"/>
                </a:solidFill>
              </a:rPr>
              <a:t> </a:t>
            </a:r>
            <a:r>
              <a:rPr lang="en-US" altLang="zh-CN" dirty="0" smtClean="0">
                <a:solidFill>
                  <a:srgbClr val="FF0000"/>
                </a:solidFill>
              </a:rPr>
              <a:t>the</a:t>
            </a:r>
            <a:r>
              <a:rPr lang="zh-CN" altLang="en-US" dirty="0" smtClean="0">
                <a:solidFill>
                  <a:srgbClr val="FF0000"/>
                </a:solidFill>
              </a:rPr>
              <a:t> </a:t>
            </a:r>
            <a:r>
              <a:rPr lang="en-US" altLang="zh-CN" dirty="0" smtClean="0">
                <a:solidFill>
                  <a:srgbClr val="FF0000"/>
                </a:solidFill>
              </a:rPr>
              <a:t>cache</a:t>
            </a:r>
            <a:r>
              <a:rPr lang="zh-CN" altLang="en-US" dirty="0" smtClean="0">
                <a:solidFill>
                  <a:srgbClr val="FF0000"/>
                </a:solidFill>
              </a:rPr>
              <a:t> </a:t>
            </a:r>
            <a:r>
              <a:rPr lang="en-US" altLang="zh-CN" dirty="0" smtClean="0">
                <a:solidFill>
                  <a:srgbClr val="FF0000"/>
                </a:solidFill>
              </a:rPr>
              <a:t>line into </a:t>
            </a:r>
            <a:r>
              <a:rPr lang="en-US" altLang="zh-CN" dirty="0">
                <a:solidFill>
                  <a:srgbClr val="FF0000"/>
                </a:solidFill>
              </a:rPr>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9735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6" y="974655"/>
            <a:ext cx="5653175" cy="461665"/>
          </a:xfrm>
          <a:prstGeom prst="rect">
            <a:avLst/>
          </a:prstGeom>
          <a:noFill/>
        </p:spPr>
        <p:txBody>
          <a:bodyPr wrap="square" rtlCol="0">
            <a:spAutoFit/>
          </a:bodyPr>
          <a:lstStyle/>
          <a:p>
            <a:pPr algn="ctr"/>
            <a:r>
              <a:rPr lang="en-US" altLang="zh-CN" sz="2400" dirty="0"/>
              <a:t>Cache Inclusiveness</a:t>
            </a:r>
          </a:p>
        </p:txBody>
      </p:sp>
      <p:pic>
        <p:nvPicPr>
          <p:cNvPr id="4" name="Picture 3"/>
          <p:cNvPicPr>
            <a:picLocks noChangeAspect="1"/>
          </p:cNvPicPr>
          <p:nvPr/>
        </p:nvPicPr>
        <p:blipFill>
          <a:blip r:embed="rId2"/>
          <a:stretch>
            <a:fillRect/>
          </a:stretch>
        </p:blipFill>
        <p:spPr>
          <a:xfrm>
            <a:off x="595185" y="2966856"/>
            <a:ext cx="2041561" cy="2041561"/>
          </a:xfrm>
          <a:prstGeom prst="rect">
            <a:avLst/>
          </a:prstGeom>
        </p:spPr>
      </p:pic>
      <p:sp>
        <p:nvSpPr>
          <p:cNvPr id="5" name="Rounded Rectangular Callout 4"/>
          <p:cNvSpPr/>
          <p:nvPr/>
        </p:nvSpPr>
        <p:spPr>
          <a:xfrm>
            <a:off x="847591" y="1605462"/>
            <a:ext cx="5174514" cy="886968"/>
          </a:xfrm>
          <a:prstGeom prst="wedgeRoundRectCallout">
            <a:avLst>
              <a:gd name="adj1" fmla="val -30196"/>
              <a:gd name="adj2" fmla="val 895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100" dirty="0">
                <a:solidFill>
                  <a:schemeClr val="tx1"/>
                </a:solidFill>
              </a:rPr>
              <a:t>Is L2 cache inclusive, exclusive or non-inclusive to L1 </a:t>
            </a:r>
            <a:r>
              <a:rPr lang="en-US" altLang="zh-CN" sz="2100" dirty="0" smtClean="0">
                <a:solidFill>
                  <a:schemeClr val="tx1"/>
                </a:solidFill>
              </a:rPr>
              <a:t>cache</a:t>
            </a:r>
            <a:r>
              <a:rPr lang="en-US" sz="2100" dirty="0" smtClean="0">
                <a:solidFill>
                  <a:schemeClr val="tx1"/>
                </a:solidFill>
              </a:rPr>
              <a:t>?</a:t>
            </a:r>
            <a:endParaRPr lang="en-US" sz="2100" dirty="0">
              <a:solidFill>
                <a:schemeClr val="tx1"/>
              </a:solidFill>
            </a:endParaRPr>
          </a:p>
        </p:txBody>
      </p:sp>
      <p:sp>
        <p:nvSpPr>
          <p:cNvPr id="7" name="Content Placeholder 6"/>
          <p:cNvSpPr>
            <a:spLocks noGrp="1"/>
          </p:cNvSpPr>
          <p:nvPr>
            <p:ph idx="15"/>
          </p:nvPr>
        </p:nvSpPr>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3167248" y="3204295"/>
                <a:ext cx="2911374" cy="1200329"/>
              </a:xfrm>
              <a:prstGeom prst="rect">
                <a:avLst/>
              </a:prstGeom>
              <a:noFill/>
            </p:spPr>
            <p:txBody>
              <a:bodyPr wrap="none" rtlCol="0">
                <a:spAutoFit/>
              </a:bodyPr>
              <a:lstStyle/>
              <a:p>
                <a:r>
                  <a:rPr lang="en-US" dirty="0" smtClean="0">
                    <a:solidFill>
                      <a:srgbClr val="0070C0"/>
                    </a:solidFill>
                  </a:rPr>
                  <a:t>Inclusive:	  L1 </a:t>
                </a:r>
                <a14:m>
                  <m:oMath xmlns:m="http://schemas.openxmlformats.org/officeDocument/2006/math" xmlns="">
                    <m:r>
                      <a:rPr lang="en-US" i="1" smtClean="0">
                        <a:solidFill>
                          <a:srgbClr val="0070C0"/>
                        </a:solidFill>
                        <a:latin typeface="Cambria Math" charset="0"/>
                        <a:ea typeface="Cambria Math" charset="0"/>
                        <a:cs typeface="Cambria Math" charset="0"/>
                      </a:rPr>
                      <m:t>⊂</m:t>
                    </m:r>
                  </m:oMath>
                </a14:m>
                <a:r>
                  <a:rPr lang="en-US" dirty="0" smtClean="0">
                    <a:solidFill>
                      <a:srgbClr val="0070C0"/>
                    </a:solidFill>
                  </a:rPr>
                  <a:t> L2</a:t>
                </a:r>
              </a:p>
              <a:p>
                <a:r>
                  <a:rPr lang="en-US" dirty="0" smtClean="0">
                    <a:solidFill>
                      <a:srgbClr val="0070C0"/>
                    </a:solidFill>
                  </a:rPr>
                  <a:t>Exclusive: 	</a:t>
                </a:r>
                <a:r>
                  <a:rPr lang="en-US" dirty="0">
                    <a:solidFill>
                      <a:srgbClr val="0070C0"/>
                    </a:solidFill>
                  </a:rPr>
                  <a:t> </a:t>
                </a:r>
                <a:r>
                  <a:rPr lang="en-US" dirty="0" smtClean="0">
                    <a:solidFill>
                      <a:srgbClr val="0070C0"/>
                    </a:solidFill>
                  </a:rPr>
                  <a:t> L1</a:t>
                </a:r>
                <a14:m>
                  <m:oMath xmlns:m="http://schemas.openxmlformats.org/officeDocument/2006/math" xmlns="">
                    <m:r>
                      <a:rPr lang="en-US" b="0" i="0" smtClean="0">
                        <a:solidFill>
                          <a:srgbClr val="0070C0"/>
                        </a:solidFill>
                        <a:latin typeface="Cambria Math" charset="0"/>
                        <a:ea typeface="Cambria Math" charset="0"/>
                        <a:cs typeface="Cambria Math" charset="0"/>
                      </a:rPr>
                      <m:t> </m:t>
                    </m:r>
                    <m:r>
                      <a:rPr lang="en-US" i="1" smtClean="0">
                        <a:solidFill>
                          <a:srgbClr val="0070C0"/>
                        </a:solidFill>
                        <a:latin typeface="Cambria Math" charset="0"/>
                        <a:ea typeface="Cambria Math" charset="0"/>
                        <a:cs typeface="Cambria Math" charset="0"/>
                      </a:rPr>
                      <m:t>⋂</m:t>
                    </m:r>
                  </m:oMath>
                </a14:m>
                <a:r>
                  <a:rPr lang="en-US" dirty="0" smtClean="0">
                    <a:solidFill>
                      <a:srgbClr val="0070C0"/>
                    </a:solidFill>
                  </a:rPr>
                  <a:t> L2 = </a:t>
                </a:r>
                <a14:m>
                  <m:oMath xmlns:m="http://schemas.openxmlformats.org/officeDocument/2006/math" xmlns="">
                    <m:r>
                      <a:rPr lang="en-US" i="1" smtClean="0">
                        <a:solidFill>
                          <a:srgbClr val="0070C0"/>
                        </a:solidFill>
                        <a:latin typeface="Cambria Math" charset="0"/>
                        <a:ea typeface="Cambria Math" charset="0"/>
                        <a:cs typeface="Cambria Math" charset="0"/>
                      </a:rPr>
                      <m:t>∅</m:t>
                    </m:r>
                  </m:oMath>
                </a14:m>
                <a:endParaRPr lang="en-US" dirty="0" smtClean="0">
                  <a:solidFill>
                    <a:srgbClr val="0070C0"/>
                  </a:solidFill>
                  <a:ea typeface="Cambria Math" charset="0"/>
                  <a:cs typeface="Cambria Math" charset="0"/>
                </a:endParaRPr>
              </a:p>
              <a:p>
                <a:r>
                  <a:rPr lang="en-US" dirty="0" smtClean="0">
                    <a:solidFill>
                      <a:srgbClr val="0070C0"/>
                    </a:solidFill>
                    <a:ea typeface="Cambria Math" charset="0"/>
                    <a:cs typeface="Cambria Math" charset="0"/>
                  </a:rPr>
                  <a:t>Non-inclusive: in between</a:t>
                </a:r>
              </a:p>
              <a:p>
                <a:endParaRPr lang="en-US" dirty="0">
                  <a:solidFill>
                    <a:srgbClr val="0070C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67248" y="3204295"/>
                <a:ext cx="2911374" cy="1200329"/>
              </a:xfrm>
              <a:prstGeom prst="rect">
                <a:avLst/>
              </a:prstGeom>
              <a:blipFill rotWithShape="0">
                <a:blip r:embed="rId3"/>
                <a:stretch>
                  <a:fillRect l="-1887" t="-3046"/>
                </a:stretch>
              </a:blipFill>
            </p:spPr>
            <p:txBody>
              <a:bodyPr/>
              <a:lstStyle/>
              <a:p>
                <a:r>
                  <a:rPr lang="en-US">
                    <a:noFill/>
                  </a:rPr>
                  <a:t> </a:t>
                </a:r>
              </a:p>
            </p:txBody>
          </p:sp>
        </mc:Fallback>
      </mc:AlternateContent>
      <p:sp>
        <p:nvSpPr>
          <p:cNvPr id="8" name="Content Placeholder 7"/>
          <p:cNvSpPr>
            <a:spLocks noGrp="1"/>
          </p:cNvSpPr>
          <p:nvPr>
            <p:ph idx="15"/>
          </p:nvPr>
        </p:nvSpPr>
        <p:spPr/>
        <p:txBody>
          <a:bodyPr/>
          <a:lstStyle/>
          <a:p>
            <a:endParaRPr lang="en-US"/>
          </a:p>
        </p:txBody>
      </p:sp>
      <p:sp>
        <p:nvSpPr>
          <p:cNvPr id="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988992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dissolv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dissolve">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6" y="974655"/>
            <a:ext cx="5653175" cy="461665"/>
          </a:xfrm>
          <a:prstGeom prst="rect">
            <a:avLst/>
          </a:prstGeom>
          <a:noFill/>
        </p:spPr>
        <p:txBody>
          <a:bodyPr wrap="square" rtlCol="0">
            <a:spAutoFit/>
          </a:bodyPr>
          <a:lstStyle/>
          <a:p>
            <a:pPr algn="ctr"/>
            <a:r>
              <a:rPr lang="en-US" altLang="zh-CN" sz="2400" dirty="0"/>
              <a:t>Cache Inclusiveness</a:t>
            </a:r>
          </a:p>
        </p:txBody>
      </p:sp>
      <p:sp>
        <p:nvSpPr>
          <p:cNvPr id="7" name="Content Placeholder 6"/>
          <p:cNvSpPr>
            <a:spLocks noGrp="1"/>
          </p:cNvSpPr>
          <p:nvPr>
            <p:ph idx="15"/>
          </p:nvPr>
        </p:nvSpPr>
        <p:spPr/>
        <p:txBody>
          <a:bodyPr/>
          <a:lstStyle/>
          <a:p>
            <a:endParaRPr lang="en-US"/>
          </a:p>
        </p:txBody>
      </p:sp>
      <p:sp>
        <p:nvSpPr>
          <p:cNvPr id="8" name="Content Placeholder 7"/>
          <p:cNvSpPr>
            <a:spLocks noGrp="1"/>
          </p:cNvSpPr>
          <p:nvPr>
            <p:ph idx="15"/>
          </p:nvPr>
        </p:nvSpPr>
        <p:spPr/>
        <p:txBody>
          <a:bodyPr/>
          <a:lstStyle/>
          <a:p>
            <a:endParaRPr lang="en-US"/>
          </a:p>
        </p:txBody>
      </p:sp>
      <p:sp>
        <p:nvSpPr>
          <p:cNvPr id="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10" name="Rectangle 9"/>
          <p:cNvSpPr/>
          <p:nvPr/>
        </p:nvSpPr>
        <p:spPr>
          <a:xfrm>
            <a:off x="464161" y="1969913"/>
            <a:ext cx="5488583" cy="1708160"/>
          </a:xfrm>
          <a:prstGeom prst="rect">
            <a:avLst/>
          </a:prstGeom>
        </p:spPr>
        <p:txBody>
          <a:bodyPr wrap="square">
            <a:spAutoFit/>
          </a:bodyPr>
          <a:lstStyle/>
          <a:p>
            <a:pPr marL="428615" indent="-428615">
              <a:buFont typeface="Arial" charset="0"/>
              <a:buChar char="•"/>
            </a:pPr>
            <a:r>
              <a:rPr lang="en-US" altLang="zh-CN" sz="2100" dirty="0" smtClean="0"/>
              <a:t>Experiment: </a:t>
            </a:r>
            <a:r>
              <a:rPr lang="en-US" altLang="zh-CN" sz="2100" dirty="0"/>
              <a:t>t</a:t>
            </a:r>
            <a:r>
              <a:rPr lang="en-US" altLang="zh-CN" sz="2100" dirty="0" smtClean="0"/>
              <a:t>iming side channel</a:t>
            </a:r>
          </a:p>
          <a:p>
            <a:endParaRPr lang="en-US" altLang="zh-CN" sz="2100" dirty="0"/>
          </a:p>
          <a:p>
            <a:pPr marL="428615" indent="-428615">
              <a:buFont typeface="Arial" charset="0"/>
              <a:buChar char="•"/>
            </a:pPr>
            <a:endParaRPr lang="en-US" altLang="zh-CN" sz="2100" dirty="0"/>
          </a:p>
          <a:p>
            <a:pPr marL="428615" indent="-428615">
              <a:buFont typeface="Arial" charset="0"/>
              <a:buChar char="•"/>
            </a:pPr>
            <a:r>
              <a:rPr lang="en-US" altLang="zh-CN" sz="2100" dirty="0" smtClean="0"/>
              <a:t>All 5 processors have inclusive L2 cache</a:t>
            </a:r>
            <a:endParaRPr lang="en-US" altLang="zh-CN" sz="2100" dirty="0"/>
          </a:p>
          <a:p>
            <a:pPr marL="771506" lvl="1" indent="-428615">
              <a:buFont typeface="Arial" charset="0"/>
              <a:buChar char="•"/>
            </a:pPr>
            <a:endParaRPr lang="zh-CN" altLang="en-US" sz="2100" dirty="0"/>
          </a:p>
        </p:txBody>
      </p:sp>
    </p:spTree>
    <p:extLst>
      <p:ext uri="{BB962C8B-B14F-4D97-AF65-F5344CB8AC3E}">
        <p14:creationId xmlns:p14="http://schemas.microsoft.com/office/powerpoint/2010/main" val="1344593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68" y="1006660"/>
            <a:ext cx="6342707" cy="461665"/>
          </a:xfrm>
          <a:prstGeom prst="rect">
            <a:avLst/>
          </a:prstGeom>
          <a:noFill/>
        </p:spPr>
        <p:txBody>
          <a:bodyPr wrap="square" rtlCol="0">
            <a:spAutoFit/>
          </a:bodyPr>
          <a:lstStyle/>
          <a:p>
            <a:pPr algn="ctr"/>
            <a:r>
              <a:rPr lang="en-US" altLang="zh-CN" sz="2400" dirty="0" smtClean="0"/>
              <a:t>Recall: LLC </a:t>
            </a:r>
            <a:r>
              <a:rPr lang="en-US" altLang="zh-CN" sz="2400" dirty="0"/>
              <a:t>Flush-Reload Requirements</a:t>
            </a:r>
          </a:p>
        </p:txBody>
      </p:sp>
      <p:sp>
        <p:nvSpPr>
          <p:cNvPr id="6" name="Content Placeholder 5"/>
          <p:cNvSpPr>
            <a:spLocks noGrp="1"/>
          </p:cNvSpPr>
          <p:nvPr>
            <p:ph idx="15"/>
          </p:nvPr>
        </p:nvSpPr>
        <p:spPr/>
        <p:txBody>
          <a:bodyPr/>
          <a:lstStyle/>
          <a:p>
            <a:endParaRPr lang="en-US"/>
          </a:p>
        </p:txBody>
      </p:sp>
      <p:sp>
        <p:nvSpPr>
          <p:cNvPr id="2" name="TextBox 1"/>
          <p:cNvSpPr txBox="1"/>
          <p:nvPr/>
        </p:nvSpPr>
        <p:spPr>
          <a:xfrm>
            <a:off x="3295665" y="2247544"/>
            <a:ext cx="3460079" cy="523220"/>
          </a:xfrm>
          <a:prstGeom prst="rect">
            <a:avLst/>
          </a:prstGeom>
          <a:noFill/>
        </p:spPr>
        <p:txBody>
          <a:bodyPr wrap="square" rtlCol="0">
            <a:spAutoFit/>
          </a:bodyPr>
          <a:lstStyle/>
          <a:p>
            <a:r>
              <a:rPr lang="en-US" sz="2800" b="1" dirty="0" smtClean="0">
                <a:solidFill>
                  <a:srgbClr val="FF0000"/>
                </a:solidFill>
              </a:rPr>
              <a:t>Cortex A57&amp;A53 !!!</a:t>
            </a:r>
            <a:endParaRPr lang="en-US" sz="2800" b="1" dirty="0">
              <a:solidFill>
                <a:srgbClr val="FF0000"/>
              </a:solidFill>
            </a:endParaRPr>
          </a:p>
        </p:txBody>
      </p:sp>
      <p:sp>
        <p:nvSpPr>
          <p:cNvPr id="7" name="Rectangle 6"/>
          <p:cNvSpPr/>
          <p:nvPr/>
        </p:nvSpPr>
        <p:spPr>
          <a:xfrm>
            <a:off x="491593" y="1684584"/>
            <a:ext cx="6037393" cy="3493264"/>
          </a:xfrm>
          <a:prstGeom prst="rect">
            <a:avLst/>
          </a:prstGeom>
        </p:spPr>
        <p:txBody>
          <a:bodyPr wrap="square">
            <a:spAutoFit/>
          </a:bodyPr>
          <a:lstStyle/>
          <a:p>
            <a:pPr marL="428615" indent="-428615">
              <a:buFont typeface="Arial" charset="0"/>
              <a:buChar char="•"/>
            </a:pPr>
            <a:endParaRPr lang="en-US" altLang="zh-CN" sz="2100" dirty="0" smtClean="0"/>
          </a:p>
          <a:p>
            <a:pPr marL="428615" indent="-428615">
              <a:buFont typeface="Arial" charset="0"/>
              <a:buChar char="•"/>
            </a:pPr>
            <a:r>
              <a:rPr lang="en-US" altLang="zh-CN" sz="2100" dirty="0" smtClean="0"/>
              <a:t>Flush:</a:t>
            </a:r>
          </a:p>
          <a:p>
            <a:pPr marL="885815" lvl="1" indent="-428615">
              <a:buFont typeface="Arial" charset="0"/>
              <a:buChar char="•"/>
            </a:pPr>
            <a:r>
              <a:rPr lang="en-US" altLang="zh-CN" dirty="0" smtClean="0"/>
              <a:t>Local </a:t>
            </a:r>
            <a:r>
              <a:rPr lang="en-US" altLang="zh-CN" dirty="0"/>
              <a:t>L1 </a:t>
            </a:r>
            <a:r>
              <a:rPr lang="en-US" altLang="zh-CN" dirty="0" smtClean="0"/>
              <a:t>cache</a:t>
            </a:r>
          </a:p>
          <a:p>
            <a:pPr marL="885815" lvl="1" indent="-428615">
              <a:buFont typeface="Arial" charset="0"/>
              <a:buChar char="•"/>
            </a:pPr>
            <a:r>
              <a:rPr lang="en-US" altLang="zh-CN" dirty="0" smtClean="0"/>
              <a:t>Shared L2 cache</a:t>
            </a:r>
            <a:endParaRPr lang="en-US" altLang="zh-CN" dirty="0"/>
          </a:p>
          <a:p>
            <a:pPr marL="885815" lvl="1" indent="-428615">
              <a:buFont typeface="Arial" charset="0"/>
              <a:buChar char="•"/>
            </a:pPr>
            <a:r>
              <a:rPr lang="en-US" altLang="zh-CN" dirty="0" smtClean="0"/>
              <a:t>L1 </a:t>
            </a:r>
            <a:r>
              <a:rPr lang="en-US" altLang="zh-CN" dirty="0"/>
              <a:t>cache of other cores</a:t>
            </a:r>
            <a:endParaRPr lang="zh-CN" altLang="en-US" dirty="0"/>
          </a:p>
          <a:p>
            <a:pPr marL="771506" lvl="1" indent="-428615">
              <a:buFont typeface="Arial" charset="0"/>
              <a:buChar char="•"/>
            </a:pPr>
            <a:endParaRPr lang="en-US" altLang="zh-CN" sz="2100" dirty="0"/>
          </a:p>
          <a:p>
            <a:pPr marL="428615" indent="-428615">
              <a:buFont typeface="Arial" charset="0"/>
              <a:buChar char="•"/>
            </a:pPr>
            <a:r>
              <a:rPr lang="en-US" altLang="zh-CN" sz="2100" dirty="0" smtClean="0"/>
              <a:t>L2 cache:</a:t>
            </a:r>
          </a:p>
          <a:p>
            <a:pPr marL="885815" lvl="1" indent="-428615">
              <a:buFont typeface="Arial" charset="0"/>
              <a:buChar char="•"/>
            </a:pPr>
            <a:r>
              <a:rPr lang="en-US" altLang="zh-CN" dirty="0" smtClean="0"/>
              <a:t>Victim’s memory access must put</a:t>
            </a:r>
            <a:r>
              <a:rPr lang="zh-CN" altLang="en-US" dirty="0" smtClean="0"/>
              <a:t> </a:t>
            </a:r>
            <a:r>
              <a:rPr lang="en-US" altLang="zh-CN" dirty="0" smtClean="0"/>
              <a:t>the</a:t>
            </a:r>
            <a:r>
              <a:rPr lang="zh-CN" altLang="en-US" dirty="0" smtClean="0"/>
              <a:t> </a:t>
            </a:r>
            <a:r>
              <a:rPr lang="en-US" altLang="zh-CN" dirty="0" smtClean="0"/>
              <a:t>cache</a:t>
            </a:r>
            <a:r>
              <a:rPr lang="zh-CN" altLang="en-US" dirty="0" smtClean="0"/>
              <a:t> </a:t>
            </a:r>
            <a:r>
              <a:rPr lang="en-US" altLang="zh-CN" dirty="0" smtClean="0"/>
              <a:t>line into </a:t>
            </a:r>
            <a:r>
              <a:rPr lang="en-US" altLang="zh-CN" dirty="0"/>
              <a:t>L2 cache</a:t>
            </a:r>
          </a:p>
          <a:p>
            <a:pPr marL="771506" lvl="1" indent="-428615">
              <a:buFont typeface="Arial" charset="0"/>
              <a:buChar char="•"/>
            </a:pPr>
            <a:endParaRPr lang="en-US" altLang="zh-CN" sz="1100" dirty="0"/>
          </a:p>
          <a:p>
            <a:pPr marL="771506" lvl="1" indent="-428615">
              <a:buFont typeface="Arial" charset="0"/>
              <a:buChar char="•"/>
            </a:pPr>
            <a:endParaRPr lang="en-US" altLang="zh-CN" sz="1500" dirty="0"/>
          </a:p>
          <a:p>
            <a:pPr marL="771506" lvl="1" indent="-428615">
              <a:buFont typeface="Arial" charset="0"/>
              <a:buChar char="•"/>
            </a:pPr>
            <a:endParaRPr lang="zh-CN" altLang="en-US" sz="2100" dirty="0"/>
          </a:p>
        </p:txBody>
      </p:sp>
      <p:sp>
        <p:nvSpPr>
          <p:cNvPr id="4" name="Content Placeholder 3"/>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4424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86" y="1304783"/>
            <a:ext cx="5653175" cy="461665"/>
          </a:xfrm>
          <a:prstGeom prst="rect">
            <a:avLst/>
          </a:prstGeom>
          <a:noFill/>
        </p:spPr>
        <p:txBody>
          <a:bodyPr wrap="square" rtlCol="0">
            <a:spAutoFit/>
          </a:bodyPr>
          <a:lstStyle/>
          <a:p>
            <a:pPr algn="ctr"/>
            <a:r>
              <a:rPr lang="en-US" altLang="zh-CN" sz="2400" dirty="0"/>
              <a:t>OUTLINE</a:t>
            </a:r>
          </a:p>
        </p:txBody>
      </p:sp>
      <p:sp>
        <p:nvSpPr>
          <p:cNvPr id="4" name="Content Placeholder 2"/>
          <p:cNvSpPr>
            <a:spLocks noGrp="1"/>
          </p:cNvSpPr>
          <p:nvPr>
            <p:ph idx="4294967295"/>
          </p:nvPr>
        </p:nvSpPr>
        <p:spPr>
          <a:xfrm>
            <a:off x="363578" y="1899734"/>
            <a:ext cx="7886700" cy="1956197"/>
          </a:xfrm>
          <a:prstGeom prst="rect">
            <a:avLst/>
          </a:prstGeom>
        </p:spPr>
        <p:txBody>
          <a:bodyPr/>
          <a:lstStyle/>
          <a:p>
            <a:pPr marL="557199" indent="-557199">
              <a:buFont typeface="+mj-lt"/>
              <a:buAutoNum type="arabicPeriod"/>
            </a:pPr>
            <a:r>
              <a:rPr lang="en-US" altLang="zh-CN" sz="2100" dirty="0"/>
              <a:t>ARM</a:t>
            </a:r>
            <a:r>
              <a:rPr lang="zh-CN" altLang="en-US" sz="2100" dirty="0"/>
              <a:t> </a:t>
            </a:r>
            <a:r>
              <a:rPr lang="en-US" altLang="zh-CN" sz="2100" dirty="0"/>
              <a:t>Cache</a:t>
            </a:r>
            <a:r>
              <a:rPr lang="zh-CN" altLang="en-US" sz="2100" dirty="0"/>
              <a:t> </a:t>
            </a:r>
            <a:r>
              <a:rPr lang="en-US" altLang="zh-CN" sz="2100" dirty="0"/>
              <a:t>Exploration</a:t>
            </a:r>
            <a:endParaRPr lang="en-US" sz="2100" dirty="0"/>
          </a:p>
          <a:p>
            <a:pPr marL="557199" indent="-557199">
              <a:buFont typeface="+mj-lt"/>
              <a:buAutoNum type="arabicPeriod"/>
            </a:pPr>
            <a:r>
              <a:rPr lang="en-US" altLang="zh-CN" sz="2100" dirty="0">
                <a:solidFill>
                  <a:srgbClr val="FF0000"/>
                </a:solidFill>
              </a:rPr>
              <a:t>Return-Oriented</a:t>
            </a:r>
            <a:r>
              <a:rPr lang="zh-CN" altLang="en-US" sz="2100" dirty="0">
                <a:solidFill>
                  <a:srgbClr val="FF0000"/>
                </a:solidFill>
              </a:rPr>
              <a:t> </a:t>
            </a:r>
            <a:r>
              <a:rPr lang="en-US" altLang="zh-CN" sz="2100" dirty="0">
                <a:solidFill>
                  <a:srgbClr val="FF0000"/>
                </a:solidFill>
              </a:rPr>
              <a:t>Flush-Reload</a:t>
            </a:r>
            <a:r>
              <a:rPr lang="zh-CN" altLang="en-US" sz="2100" dirty="0">
                <a:solidFill>
                  <a:srgbClr val="FF0000"/>
                </a:solidFill>
              </a:rPr>
              <a:t> </a:t>
            </a:r>
            <a:r>
              <a:rPr lang="en-US" altLang="zh-CN" sz="2100" dirty="0">
                <a:solidFill>
                  <a:srgbClr val="FF0000"/>
                </a:solidFill>
              </a:rPr>
              <a:t>Attacks</a:t>
            </a:r>
            <a:r>
              <a:rPr lang="zh-CN" altLang="en-US" sz="2100" dirty="0">
                <a:solidFill>
                  <a:srgbClr val="FF0000"/>
                </a:solidFill>
              </a:rPr>
              <a:t> </a:t>
            </a:r>
            <a:r>
              <a:rPr lang="en-US" altLang="zh-CN" sz="2100" dirty="0">
                <a:solidFill>
                  <a:srgbClr val="FF0000"/>
                </a:solidFill>
              </a:rPr>
              <a:t>on</a:t>
            </a:r>
            <a:r>
              <a:rPr lang="zh-CN" altLang="en-US" sz="2100" dirty="0">
                <a:solidFill>
                  <a:srgbClr val="FF0000"/>
                </a:solidFill>
              </a:rPr>
              <a:t> </a:t>
            </a:r>
            <a:r>
              <a:rPr lang="en-US" altLang="zh-CN" sz="2100" dirty="0">
                <a:solidFill>
                  <a:srgbClr val="FF0000"/>
                </a:solidFill>
              </a:rPr>
              <a:t>ARM</a:t>
            </a:r>
            <a:endParaRPr lang="en-US" sz="2100" dirty="0">
              <a:solidFill>
                <a:srgbClr val="FF0000"/>
              </a:solidFill>
            </a:endParaRPr>
          </a:p>
          <a:p>
            <a:pPr marL="557199" indent="-557199">
              <a:buFont typeface="+mj-lt"/>
              <a:buAutoNum type="arabicPeriod"/>
            </a:pPr>
            <a:r>
              <a:rPr lang="en-US" sz="2100" dirty="0"/>
              <a:t>Case studies</a:t>
            </a:r>
            <a:r>
              <a:rPr lang="zh-CN" altLang="en-US" sz="2100" dirty="0"/>
              <a:t> </a:t>
            </a:r>
            <a:r>
              <a:rPr lang="en-US" altLang="zh-CN" sz="2100" dirty="0"/>
              <a:t>on</a:t>
            </a:r>
            <a:r>
              <a:rPr lang="zh-CN" altLang="en-US" sz="2100" dirty="0"/>
              <a:t> </a:t>
            </a:r>
            <a:r>
              <a:rPr lang="en-US" altLang="zh-CN" sz="2100" dirty="0"/>
              <a:t>Android</a:t>
            </a:r>
            <a:endParaRPr lang="zh-CN" altLang="en-US" sz="2100" dirty="0"/>
          </a:p>
          <a:p>
            <a:pPr marL="557199" indent="-557199">
              <a:buFont typeface="+mj-lt"/>
              <a:buAutoNum type="arabicPeriod"/>
            </a:pPr>
            <a:r>
              <a:rPr lang="en-US" altLang="zh-CN" sz="2100" dirty="0"/>
              <a:t>Conclusion</a:t>
            </a:r>
            <a:endParaRPr lang="zh-CN" altLang="en-US" sz="2100" dirty="0"/>
          </a:p>
          <a:p>
            <a:pPr marL="557199" indent="-557199">
              <a:buFont typeface="+mj-lt"/>
              <a:buAutoNum type="arabicPeriod"/>
            </a:pPr>
            <a:endParaRPr lang="en-US" sz="21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945891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566069"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1" name="Oval 20"/>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FLUSH</a:t>
            </a:r>
          </a:p>
          <a:p>
            <a:pPr algn="ctr"/>
            <a:r>
              <a:rPr lang="en-US" sz="1350" dirty="0">
                <a:solidFill>
                  <a:srgbClr val="FF0000"/>
                </a:solidFill>
              </a:rPr>
              <a:t>(</a:t>
            </a:r>
            <a:r>
              <a:rPr lang="en-US" sz="1350" dirty="0" err="1">
                <a:solidFill>
                  <a:srgbClr val="FF0000"/>
                </a:solidFill>
              </a:rPr>
              <a:t>clflush</a:t>
            </a:r>
            <a:r>
              <a:rPr lang="en-US" sz="1350" dirty="0">
                <a:solidFill>
                  <a:srgbClr val="FF0000"/>
                </a:solidFill>
              </a:rPr>
              <a:t>)</a:t>
            </a:r>
          </a:p>
        </p:txBody>
      </p:sp>
      <p:cxnSp>
        <p:nvCxnSpPr>
          <p:cNvPr id="24" name="Straight Connector 23"/>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461693"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461693"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Content Placeholder 1"/>
          <p:cNvSpPr>
            <a:spLocks noGrp="1"/>
          </p:cNvSpPr>
          <p:nvPr>
            <p:ph idx="15"/>
          </p:nvPr>
        </p:nvSpPr>
        <p:spPr/>
        <p:txBody>
          <a:bodyPr/>
          <a:lstStyle/>
          <a:p>
            <a:endParaRPr lang="en-US"/>
          </a:p>
        </p:txBody>
      </p:sp>
      <p:sp>
        <p:nvSpPr>
          <p:cNvPr id="23"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5531603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337" y="871882"/>
            <a:ext cx="6184467" cy="461665"/>
          </a:xfrm>
          <a:prstGeom prst="rect">
            <a:avLst/>
          </a:prstGeom>
          <a:noFill/>
        </p:spPr>
        <p:txBody>
          <a:bodyPr wrap="square" rtlCol="0">
            <a:spAutoFit/>
          </a:bodyPr>
          <a:lstStyle/>
          <a:p>
            <a:pPr algn="ctr"/>
            <a:r>
              <a:rPr lang="en-US" altLang="zh-CN" sz="2400" dirty="0" smtClean="0"/>
              <a:t>Challenges:</a:t>
            </a:r>
            <a:r>
              <a:rPr lang="zh-CN" altLang="en-US" sz="2400" dirty="0" smtClean="0"/>
              <a:t> </a:t>
            </a:r>
            <a:r>
              <a:rPr lang="en-US" altLang="zh-CN" sz="2400" dirty="0" smtClean="0"/>
              <a:t>Reload</a:t>
            </a:r>
            <a:r>
              <a:rPr lang="zh-CN" altLang="en-US" sz="2400" dirty="0" smtClean="0"/>
              <a:t> </a:t>
            </a:r>
            <a:r>
              <a:rPr lang="en-US" altLang="zh-CN" sz="2400" dirty="0"/>
              <a:t>U</a:t>
            </a:r>
            <a:r>
              <a:rPr lang="en-US" altLang="zh-CN" sz="2400" dirty="0" smtClean="0"/>
              <a:t>sing</a:t>
            </a:r>
            <a:r>
              <a:rPr lang="zh-CN" altLang="en-US" sz="2400" dirty="0" smtClean="0"/>
              <a:t> </a:t>
            </a:r>
            <a:r>
              <a:rPr lang="en-US" altLang="zh-CN" sz="2400" dirty="0" smtClean="0"/>
              <a:t>Instruction</a:t>
            </a:r>
            <a:r>
              <a:rPr lang="zh-CN" altLang="en-US" sz="2400" dirty="0" smtClean="0"/>
              <a:t> </a:t>
            </a:r>
            <a:r>
              <a:rPr lang="en-US" altLang="zh-CN" sz="2400" dirty="0"/>
              <a:t>C</a:t>
            </a:r>
            <a:r>
              <a:rPr lang="en-US" altLang="zh-CN" sz="2400" dirty="0" smtClean="0"/>
              <a:t>ache</a:t>
            </a:r>
            <a:endParaRPr lang="en-US" altLang="zh-CN" sz="2400" dirty="0"/>
          </a:p>
        </p:txBody>
      </p:sp>
      <p:sp>
        <p:nvSpPr>
          <p:cNvPr id="4" name="Rectangle 3"/>
          <p:cNvSpPr/>
          <p:nvPr/>
        </p:nvSpPr>
        <p:spPr>
          <a:xfrm>
            <a:off x="464161" y="1679356"/>
            <a:ext cx="5488583" cy="3416320"/>
          </a:xfrm>
          <a:prstGeom prst="rect">
            <a:avLst/>
          </a:prstGeom>
        </p:spPr>
        <p:txBody>
          <a:bodyPr wrap="square">
            <a:spAutoFit/>
          </a:bodyPr>
          <a:lstStyle/>
          <a:p>
            <a:pPr marL="428615" indent="-428615">
              <a:buFont typeface="Arial" charset="0"/>
              <a:buChar char="•"/>
            </a:pPr>
            <a:r>
              <a:rPr lang="en-US" altLang="zh-CN" sz="2100" dirty="0"/>
              <a:t>Can only use instruction cache reload</a:t>
            </a:r>
          </a:p>
          <a:p>
            <a:pPr marL="428615" indent="-428615">
              <a:buFont typeface="Arial" charset="0"/>
              <a:buChar char="•"/>
            </a:pPr>
            <a:endParaRPr lang="en-US" altLang="zh-CN" sz="2100" dirty="0"/>
          </a:p>
          <a:p>
            <a:pPr marL="428615" indent="-428615">
              <a:buFont typeface="Arial" charset="0"/>
              <a:buChar char="•"/>
            </a:pPr>
            <a:r>
              <a:rPr lang="en-US" altLang="zh-CN" sz="2100" dirty="0"/>
              <a:t>Have to execute an entire function </a:t>
            </a:r>
          </a:p>
          <a:p>
            <a:pPr marL="428615" indent="-428615">
              <a:buFont typeface="Arial" charset="0"/>
              <a:buChar char="•"/>
            </a:pPr>
            <a:endParaRPr lang="en-US" altLang="zh-CN" sz="2100" dirty="0"/>
          </a:p>
          <a:p>
            <a:pPr marL="771506" lvl="1" indent="-428615">
              <a:buFont typeface="Arial" charset="0"/>
              <a:buChar char="•"/>
            </a:pPr>
            <a:r>
              <a:rPr lang="en-US" altLang="zh-CN" dirty="0"/>
              <a:t>Need to reconstruct program semantics</a:t>
            </a:r>
          </a:p>
          <a:p>
            <a:pPr marL="771506" lvl="1" indent="-428615">
              <a:buFont typeface="Arial" charset="0"/>
              <a:buChar char="•"/>
            </a:pPr>
            <a:endParaRPr lang="en-US" altLang="zh-CN" dirty="0"/>
          </a:p>
          <a:p>
            <a:pPr marL="771506" lvl="1" indent="-428615">
              <a:buFont typeface="Arial" charset="0"/>
              <a:buChar char="•"/>
            </a:pPr>
            <a:r>
              <a:rPr lang="en-US" altLang="zh-CN" dirty="0"/>
              <a:t>Execution time of a function may </a:t>
            </a:r>
            <a:r>
              <a:rPr lang="en-US" altLang="zh-CN" dirty="0" smtClean="0"/>
              <a:t>vary</a:t>
            </a:r>
            <a:endParaRPr lang="zh-CN" altLang="en-US" dirty="0" smtClean="0"/>
          </a:p>
          <a:p>
            <a:pPr marL="771506" lvl="1" indent="-428615">
              <a:buFont typeface="Arial" charset="0"/>
              <a:buChar char="•"/>
            </a:pPr>
            <a:endParaRPr lang="en-US" altLang="zh-CN" dirty="0"/>
          </a:p>
          <a:p>
            <a:pPr marL="771506" lvl="1" indent="-428615">
              <a:buFont typeface="Arial" charset="0"/>
              <a:buChar char="•"/>
            </a:pPr>
            <a:r>
              <a:rPr lang="en-US" altLang="zh-CN" dirty="0"/>
              <a:t>Flush and Reload take too long</a:t>
            </a:r>
          </a:p>
          <a:p>
            <a:pPr marL="771506" lvl="1" indent="-428615">
              <a:buFont typeface="Arial" charset="0"/>
              <a:buChar char="•"/>
            </a:pPr>
            <a:endParaRPr lang="en-US" altLang="zh-CN" sz="2100" dirty="0"/>
          </a:p>
          <a:p>
            <a:pPr marL="771506" lvl="1" indent="-428615">
              <a:buFont typeface="Arial" charset="0"/>
              <a:buChar char="•"/>
            </a:pPr>
            <a:endParaRPr lang="zh-CN" altLang="en-US" sz="2100" dirty="0"/>
          </a:p>
        </p:txBody>
      </p:sp>
      <p:pic>
        <p:nvPicPr>
          <p:cNvPr id="5" name="Picture 4"/>
          <p:cNvPicPr>
            <a:picLocks noChangeAspect="1"/>
          </p:cNvPicPr>
          <p:nvPr/>
        </p:nvPicPr>
        <p:blipFill>
          <a:blip r:embed="rId2"/>
          <a:stretch>
            <a:fillRect/>
          </a:stretch>
        </p:blipFill>
        <p:spPr>
          <a:xfrm>
            <a:off x="5336005" y="2495371"/>
            <a:ext cx="1615156" cy="1615156"/>
          </a:xfrm>
          <a:prstGeom prst="rect">
            <a:avLst/>
          </a:prstGeom>
        </p:spPr>
      </p:pic>
      <p:sp>
        <p:nvSpPr>
          <p:cNvPr id="7" name="Content Placeholder 6"/>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96005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15517" y="2632095"/>
            <a:ext cx="1789890" cy="1403267"/>
          </a:xfrm>
          <a:prstGeom prst="rect">
            <a:avLst/>
          </a:prstGeom>
          <a:solidFill>
            <a:srgbClr val="00B05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p:cNvSpPr/>
          <p:nvPr/>
        </p:nvSpPr>
        <p:spPr>
          <a:xfrm>
            <a:off x="515517" y="1981742"/>
            <a:ext cx="1789890" cy="463791"/>
          </a:xfrm>
          <a:prstGeom prst="rect">
            <a:avLst/>
          </a:prstGeom>
          <a:solidFill>
            <a:srgbClr val="00B0F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TextBox 3"/>
          <p:cNvSpPr txBox="1"/>
          <p:nvPr/>
        </p:nvSpPr>
        <p:spPr>
          <a:xfrm>
            <a:off x="416078" y="920017"/>
            <a:ext cx="5653175" cy="461665"/>
          </a:xfrm>
          <a:prstGeom prst="rect">
            <a:avLst/>
          </a:prstGeom>
          <a:noFill/>
        </p:spPr>
        <p:txBody>
          <a:bodyPr wrap="square" rtlCol="0">
            <a:spAutoFit/>
          </a:bodyPr>
          <a:lstStyle/>
          <a:p>
            <a:pPr algn="ctr"/>
            <a:r>
              <a:rPr lang="en-US" sz="2400" dirty="0"/>
              <a:t>Return-Oriented Programming</a:t>
            </a:r>
            <a:endParaRPr lang="en-US" altLang="zh-CN" sz="2400" dirty="0"/>
          </a:p>
        </p:txBody>
      </p:sp>
      <p:pic>
        <p:nvPicPr>
          <p:cNvPr id="5" name="Picture 4"/>
          <p:cNvPicPr>
            <a:picLocks noChangeAspect="1"/>
          </p:cNvPicPr>
          <p:nvPr/>
        </p:nvPicPr>
        <p:blipFill>
          <a:blip r:embed="rId2"/>
          <a:stretch>
            <a:fillRect/>
          </a:stretch>
        </p:blipFill>
        <p:spPr>
          <a:xfrm>
            <a:off x="5062117" y="1989414"/>
            <a:ext cx="2121645" cy="2121645"/>
          </a:xfrm>
          <a:prstGeom prst="rect">
            <a:avLst/>
          </a:prstGeom>
        </p:spPr>
      </p:pic>
      <p:cxnSp>
        <p:nvCxnSpPr>
          <p:cNvPr id="9" name="Straight Connector 8"/>
          <p:cNvCxnSpPr/>
          <p:nvPr/>
        </p:nvCxnSpPr>
        <p:spPr>
          <a:xfrm>
            <a:off x="2305407" y="1769609"/>
            <a:ext cx="0" cy="2442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24807" y="2003696"/>
            <a:ext cx="617477" cy="300082"/>
          </a:xfrm>
          <a:prstGeom prst="rect">
            <a:avLst/>
          </a:prstGeom>
          <a:noFill/>
        </p:spPr>
        <p:txBody>
          <a:bodyPr wrap="none" rtlCol="0">
            <a:spAutoFit/>
          </a:bodyPr>
          <a:lstStyle/>
          <a:p>
            <a:r>
              <a:rPr lang="en-US" sz="1350" dirty="0"/>
              <a:t>Stack</a:t>
            </a:r>
          </a:p>
        </p:txBody>
      </p:sp>
      <p:sp>
        <p:nvSpPr>
          <p:cNvPr id="19" name="TextBox 18"/>
          <p:cNvSpPr txBox="1"/>
          <p:nvPr/>
        </p:nvSpPr>
        <p:spPr>
          <a:xfrm>
            <a:off x="1127581" y="2687652"/>
            <a:ext cx="598241" cy="300082"/>
          </a:xfrm>
          <a:prstGeom prst="rect">
            <a:avLst/>
          </a:prstGeom>
          <a:noFill/>
        </p:spPr>
        <p:txBody>
          <a:bodyPr wrap="none" rtlCol="0">
            <a:spAutoFit/>
          </a:bodyPr>
          <a:lstStyle/>
          <a:p>
            <a:r>
              <a:rPr lang="en-US" sz="1350" dirty="0"/>
              <a:t>Heap</a:t>
            </a:r>
          </a:p>
        </p:txBody>
      </p:sp>
      <p:sp>
        <p:nvSpPr>
          <p:cNvPr id="20" name="Rectangle 19"/>
          <p:cNvSpPr/>
          <p:nvPr/>
        </p:nvSpPr>
        <p:spPr>
          <a:xfrm>
            <a:off x="602975" y="3045904"/>
            <a:ext cx="1594377" cy="228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Return Address 1</a:t>
            </a:r>
          </a:p>
        </p:txBody>
      </p:sp>
      <p:sp>
        <p:nvSpPr>
          <p:cNvPr id="22" name="Rectangle 21"/>
          <p:cNvSpPr/>
          <p:nvPr/>
        </p:nvSpPr>
        <p:spPr>
          <a:xfrm>
            <a:off x="604370" y="3403826"/>
            <a:ext cx="1594377" cy="228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Return Address 2</a:t>
            </a:r>
          </a:p>
        </p:txBody>
      </p:sp>
      <p:cxnSp>
        <p:nvCxnSpPr>
          <p:cNvPr id="23" name="Straight Connector 22"/>
          <p:cNvCxnSpPr/>
          <p:nvPr/>
        </p:nvCxnSpPr>
        <p:spPr>
          <a:xfrm>
            <a:off x="515517" y="1795180"/>
            <a:ext cx="0" cy="2442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242667" y="1769609"/>
            <a:ext cx="0" cy="2442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32145" y="1777685"/>
            <a:ext cx="0" cy="24422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242666" y="1981741"/>
            <a:ext cx="1789890" cy="2053619"/>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Box 26"/>
          <p:cNvSpPr txBox="1"/>
          <p:nvPr/>
        </p:nvSpPr>
        <p:spPr>
          <a:xfrm>
            <a:off x="3736540" y="2047108"/>
            <a:ext cx="848309" cy="300082"/>
          </a:xfrm>
          <a:prstGeom prst="rect">
            <a:avLst/>
          </a:prstGeom>
          <a:noFill/>
        </p:spPr>
        <p:txBody>
          <a:bodyPr wrap="none" rtlCol="0">
            <a:spAutoFit/>
          </a:bodyPr>
          <a:lstStyle/>
          <a:p>
            <a:r>
              <a:rPr lang="en-US" sz="1350"/>
              <a:t>Libraries</a:t>
            </a:r>
            <a:endParaRPr lang="en-US" sz="1350" dirty="0"/>
          </a:p>
        </p:txBody>
      </p:sp>
      <p:sp>
        <p:nvSpPr>
          <p:cNvPr id="28" name="Rectangle 27"/>
          <p:cNvSpPr/>
          <p:nvPr/>
        </p:nvSpPr>
        <p:spPr>
          <a:xfrm>
            <a:off x="3309687" y="2848762"/>
            <a:ext cx="1661750" cy="228600"/>
          </a:xfrm>
          <a:prstGeom prst="rect">
            <a:avLst/>
          </a:prstGeom>
          <a:solidFill>
            <a:srgbClr val="FFC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chemeClr val="tx1"/>
                </a:solidFill>
              </a:rPr>
              <a:t>LOAD </a:t>
            </a:r>
            <a:r>
              <a:rPr lang="en-US" sz="1350" dirty="0">
                <a:solidFill>
                  <a:schemeClr val="tx1"/>
                </a:solidFill>
              </a:rPr>
              <a:t>Gadget    ret</a:t>
            </a:r>
          </a:p>
        </p:txBody>
      </p:sp>
      <p:cxnSp>
        <p:nvCxnSpPr>
          <p:cNvPr id="34" name="Straight Connector 33"/>
          <p:cNvCxnSpPr/>
          <p:nvPr/>
        </p:nvCxnSpPr>
        <p:spPr>
          <a:xfrm>
            <a:off x="4636009" y="2844109"/>
            <a:ext cx="0" cy="2401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3308806" y="3244781"/>
            <a:ext cx="1661750" cy="228600"/>
          </a:xfrm>
          <a:prstGeom prst="rect">
            <a:avLst/>
          </a:prstGeom>
          <a:solidFill>
            <a:srgbClr val="FFC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solidFill>
                  <a:schemeClr val="tx1"/>
                </a:solidFill>
              </a:rPr>
              <a:t>STORE</a:t>
            </a:r>
            <a:r>
              <a:rPr lang="zh-CN" altLang="en-US" sz="1350" dirty="0" smtClean="0">
                <a:solidFill>
                  <a:schemeClr val="tx1"/>
                </a:solidFill>
              </a:rPr>
              <a:t> </a:t>
            </a:r>
            <a:r>
              <a:rPr lang="en-US" sz="1350" dirty="0" smtClean="0">
                <a:solidFill>
                  <a:schemeClr val="tx1"/>
                </a:solidFill>
              </a:rPr>
              <a:t>Gadget ret</a:t>
            </a:r>
            <a:endParaRPr lang="en-US" sz="1350" dirty="0">
              <a:solidFill>
                <a:schemeClr val="tx1"/>
              </a:solidFill>
            </a:endParaRPr>
          </a:p>
        </p:txBody>
      </p:sp>
      <p:cxnSp>
        <p:nvCxnSpPr>
          <p:cNvPr id="40" name="Straight Connector 39"/>
          <p:cNvCxnSpPr/>
          <p:nvPr/>
        </p:nvCxnSpPr>
        <p:spPr>
          <a:xfrm>
            <a:off x="4636009" y="3237837"/>
            <a:ext cx="2" cy="2355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253476" y="2930922"/>
            <a:ext cx="1002517" cy="527195"/>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2257431" y="3324315"/>
            <a:ext cx="1002517" cy="527195"/>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82372" y="1646922"/>
            <a:ext cx="1412631" cy="300082"/>
          </a:xfrm>
          <a:prstGeom prst="rect">
            <a:avLst/>
          </a:prstGeom>
          <a:noFill/>
        </p:spPr>
        <p:txBody>
          <a:bodyPr wrap="none" rtlCol="0">
            <a:spAutoFit/>
          </a:bodyPr>
          <a:lstStyle/>
          <a:p>
            <a:r>
              <a:rPr lang="en-US" sz="1350"/>
              <a:t> Victim </a:t>
            </a:r>
            <a:r>
              <a:rPr lang="en-US" sz="1350" dirty="0"/>
              <a:t>Program</a:t>
            </a:r>
          </a:p>
        </p:txBody>
      </p:sp>
      <p:sp>
        <p:nvSpPr>
          <p:cNvPr id="45" name="Rectangle 44"/>
          <p:cNvSpPr/>
          <p:nvPr/>
        </p:nvSpPr>
        <p:spPr>
          <a:xfrm>
            <a:off x="607672" y="3725707"/>
            <a:ext cx="1594377" cy="228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Return Address 3</a:t>
            </a:r>
          </a:p>
        </p:txBody>
      </p:sp>
      <p:sp>
        <p:nvSpPr>
          <p:cNvPr id="46" name="Rectangle 45"/>
          <p:cNvSpPr/>
          <p:nvPr/>
        </p:nvSpPr>
        <p:spPr>
          <a:xfrm>
            <a:off x="3304257" y="2433857"/>
            <a:ext cx="1661750" cy="228600"/>
          </a:xfrm>
          <a:prstGeom prst="rect">
            <a:avLst/>
          </a:prstGeom>
          <a:solidFill>
            <a:srgbClr val="FFC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 </a:t>
            </a:r>
            <a:r>
              <a:rPr lang="en-US" sz="1350" dirty="0" smtClean="0">
                <a:solidFill>
                  <a:schemeClr val="tx1"/>
                </a:solidFill>
              </a:rPr>
              <a:t>ADD </a:t>
            </a:r>
            <a:r>
              <a:rPr lang="en-US" sz="1350" dirty="0">
                <a:solidFill>
                  <a:schemeClr val="tx1"/>
                </a:solidFill>
              </a:rPr>
              <a:t>Gadget     ret</a:t>
            </a:r>
          </a:p>
        </p:txBody>
      </p:sp>
      <p:cxnSp>
        <p:nvCxnSpPr>
          <p:cNvPr id="47" name="Straight Connector 46"/>
          <p:cNvCxnSpPr/>
          <p:nvPr/>
        </p:nvCxnSpPr>
        <p:spPr>
          <a:xfrm flipH="1">
            <a:off x="4636009" y="2441732"/>
            <a:ext cx="1" cy="2160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2241930" y="2550167"/>
            <a:ext cx="1002517" cy="527195"/>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496312" y="4181851"/>
            <a:ext cx="1082348" cy="300082"/>
          </a:xfrm>
          <a:prstGeom prst="rect">
            <a:avLst/>
          </a:prstGeom>
          <a:noFill/>
        </p:spPr>
        <p:txBody>
          <a:bodyPr wrap="none" rtlCol="0">
            <a:spAutoFit/>
          </a:bodyPr>
          <a:lstStyle/>
          <a:p>
            <a:r>
              <a:rPr lang="en-US" sz="1350" dirty="0">
                <a:solidFill>
                  <a:srgbClr val="FF0000"/>
                </a:solidFill>
              </a:rPr>
              <a:t>ATTACKER</a:t>
            </a:r>
          </a:p>
        </p:txBody>
      </p:sp>
      <p:cxnSp>
        <p:nvCxnSpPr>
          <p:cNvPr id="51" name="Straight Arrow Connector 50"/>
          <p:cNvCxnSpPr>
            <a:stCxn id="50" idx="1"/>
          </p:cNvCxnSpPr>
          <p:nvPr/>
        </p:nvCxnSpPr>
        <p:spPr>
          <a:xfrm flipH="1" flipV="1">
            <a:off x="2015106" y="4091575"/>
            <a:ext cx="481206" cy="240317"/>
          </a:xfrm>
          <a:prstGeom prst="straightConnector1">
            <a:avLst/>
          </a:prstGeom>
          <a:ln w="44450">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5"/>
          </p:nvPr>
        </p:nvSpPr>
        <p:spPr/>
        <p:txBody>
          <a:bodyPr/>
          <a:lstStyle/>
          <a:p>
            <a:endParaRPr lang="en-US"/>
          </a:p>
        </p:txBody>
      </p:sp>
      <p:sp>
        <p:nvSpPr>
          <p:cNvPr id="31" name="TextBox 30"/>
          <p:cNvSpPr txBox="1"/>
          <p:nvPr/>
        </p:nvSpPr>
        <p:spPr>
          <a:xfrm>
            <a:off x="3452805" y="1645139"/>
            <a:ext cx="1454244" cy="300082"/>
          </a:xfrm>
          <a:prstGeom prst="rect">
            <a:avLst/>
          </a:prstGeom>
          <a:noFill/>
        </p:spPr>
        <p:txBody>
          <a:bodyPr wrap="none" rtlCol="0">
            <a:spAutoFit/>
          </a:bodyPr>
          <a:lstStyle/>
          <a:p>
            <a:r>
              <a:rPr lang="en-US" altLang="zh-CN" sz="1350" dirty="0" smtClean="0"/>
              <a:t>Shared</a:t>
            </a:r>
            <a:r>
              <a:rPr lang="zh-CN" altLang="en-US" sz="1350" dirty="0" smtClean="0"/>
              <a:t> </a:t>
            </a:r>
            <a:r>
              <a:rPr lang="en-US" altLang="zh-CN" sz="1350" dirty="0" smtClean="0"/>
              <a:t>Libraries</a:t>
            </a:r>
            <a:endParaRPr lang="en-US" sz="1350" dirty="0"/>
          </a:p>
        </p:txBody>
      </p:sp>
      <p:sp>
        <p:nvSpPr>
          <p:cNvPr id="2" name="Content Placeholder 1"/>
          <p:cNvSpPr>
            <a:spLocks noGrp="1"/>
          </p:cNvSpPr>
          <p:nvPr>
            <p:ph idx="15"/>
          </p:nvPr>
        </p:nvSpPr>
        <p:spPr/>
        <p:txBody>
          <a:bodyPr/>
          <a:lstStyle/>
          <a:p>
            <a:endParaRPr lang="en-US"/>
          </a:p>
        </p:txBody>
      </p:sp>
      <p:sp>
        <p:nvSpPr>
          <p:cNvPr id="33"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80243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dissolve">
                                      <p:cBhvr>
                                        <p:cTn id="35" dur="500"/>
                                        <p:tgtEl>
                                          <p:spTgt spid="46"/>
                                        </p:tgtEl>
                                      </p:cBhvr>
                                    </p:animEffect>
                                  </p:childTnLst>
                                </p:cTn>
                              </p:par>
                              <p:par>
                                <p:cTn id="36" presetID="9"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dissolv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500"/>
                                        <p:tgtEl>
                                          <p:spTgt spid="28"/>
                                        </p:tgtEl>
                                      </p:cBhvr>
                                    </p:animEffect>
                                  </p:childTnLst>
                                </p:cTn>
                              </p:par>
                              <p:par>
                                <p:cTn id="44" presetID="9"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dissolv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dissolve">
                                      <p:cBhvr>
                                        <p:cTn id="51" dur="500"/>
                                        <p:tgtEl>
                                          <p:spTgt spid="39"/>
                                        </p:tgtEl>
                                      </p:cBhvr>
                                    </p:animEffect>
                                  </p:childTnLst>
                                </p:cTn>
                              </p:par>
                              <p:par>
                                <p:cTn id="52" presetID="9"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dissolv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dissolv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dissolv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dissolve">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dissolve">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8" grpId="0" animBg="1"/>
      <p:bldP spid="39" grpId="0" animBg="1"/>
      <p:bldP spid="45" grpId="0" animBg="1"/>
      <p:bldP spid="46" grpId="0" animBg="1"/>
      <p:bldP spid="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5" name="TextBox 4"/>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chemeClr val="tx1"/>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chemeClr val="tx1"/>
              </a:solidFill>
            </a:endParaRPr>
          </a:p>
          <a:p>
            <a:r>
              <a:rPr lang="en-US" altLang="zh-CN" sz="1350" dirty="0">
                <a:solidFill>
                  <a:schemeClr val="tx1"/>
                </a:solidFill>
              </a:rPr>
              <a:t>Jump Gadget1;</a:t>
            </a:r>
          </a:p>
          <a:p>
            <a:r>
              <a:rPr lang="en-US" altLang="zh-CN" sz="1350" dirty="0">
                <a:solidFill>
                  <a:schemeClr val="tx1"/>
                </a:solidFill>
              </a:rPr>
              <a:t>Jump Gadget2;</a:t>
            </a:r>
          </a:p>
          <a:p>
            <a:r>
              <a:rPr lang="en-US" altLang="zh-CN" sz="1350" dirty="0">
                <a:solidFill>
                  <a:schemeClr val="tx1"/>
                </a:solidFill>
              </a:rPr>
              <a:t>Jump Gadget3;</a:t>
            </a:r>
            <a:endParaRPr lang="zh-CN" altLang="en-US" sz="1350" dirty="0">
              <a:solidFill>
                <a:schemeClr val="tx1"/>
              </a:solidFill>
            </a:endParaRPr>
          </a:p>
          <a:p>
            <a:endParaRPr lang="zh-CN" altLang="en-US" sz="1350" dirty="0">
              <a:solidFill>
                <a:schemeClr val="tx1"/>
              </a:solidFill>
            </a:endParaRPr>
          </a:p>
          <a:p>
            <a:r>
              <a:rPr lang="en-US" altLang="zh-CN" sz="1350" dirty="0">
                <a:solidFill>
                  <a:schemeClr val="tx1"/>
                </a:solidFill>
              </a:rPr>
              <a:t>T2</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en-US" sz="1350" dirty="0">
              <a:solidFill>
                <a:schemeClr val="tx1"/>
              </a:solidFill>
            </a:endParaRPr>
          </a:p>
          <a:p>
            <a:pPr algn="ctr"/>
            <a:endParaRPr lang="en-US" sz="1350" dirty="0">
              <a:solidFill>
                <a:schemeClr val="tx1"/>
              </a:solidFill>
            </a:endParaRPr>
          </a:p>
        </p:txBody>
      </p:sp>
      <p:sp>
        <p:nvSpPr>
          <p:cNvPr id="8" name="Rectangle 7"/>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10" name="Straight Connector 9"/>
          <p:cNvCxnSpPr>
            <a:stCxn id="8" idx="0"/>
            <a:endCxn id="8"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15" name="Straight Connector 14"/>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17" name="Straight Connector 16"/>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1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53994243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TextBox 2"/>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5" name="TextBox 4"/>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rgbClr val="FF0000"/>
                </a:solidFill>
              </a:rPr>
              <a:t>T1</a:t>
            </a:r>
            <a:r>
              <a:rPr lang="zh-CN" altLang="en-US" sz="1350" dirty="0">
                <a:solidFill>
                  <a:srgbClr val="FF0000"/>
                </a:solidFill>
              </a:rPr>
              <a:t> </a:t>
            </a:r>
            <a:r>
              <a:rPr lang="en-US" altLang="zh-CN" sz="1350" dirty="0">
                <a:solidFill>
                  <a:srgbClr val="FF0000"/>
                </a:solidFill>
              </a:rPr>
              <a:t>=</a:t>
            </a:r>
            <a:r>
              <a:rPr lang="zh-CN" altLang="en-US" sz="1350" dirty="0">
                <a:solidFill>
                  <a:srgbClr val="FF0000"/>
                </a:solidFill>
              </a:rPr>
              <a:t> </a:t>
            </a:r>
            <a:r>
              <a:rPr lang="en-US" altLang="zh-CN" sz="1350" dirty="0">
                <a:solidFill>
                  <a:srgbClr val="FF0000"/>
                </a:solidFill>
              </a:rPr>
              <a:t>Timer();</a:t>
            </a:r>
            <a:endParaRPr lang="zh-CN" altLang="en-US" sz="1350" dirty="0">
              <a:solidFill>
                <a:srgbClr val="FF0000"/>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sp>
        <p:nvSpPr>
          <p:cNvPr id="8" name="Rectangle 7"/>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10" name="Straight Connector 9"/>
          <p:cNvCxnSpPr>
            <a:stCxn id="8" idx="0"/>
            <a:endCxn id="8"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15" name="Straight Connector 14"/>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17" name="Straight Connector 16"/>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1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9458916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rgbClr val="FF0000"/>
                </a:solidFill>
              </a:rPr>
              <a:t>Jump</a:t>
            </a:r>
            <a:r>
              <a:rPr lang="en-US" altLang="zh-CN" sz="1350" dirty="0">
                <a:solidFill>
                  <a:sysClr val="windowText" lastClr="000000"/>
                </a:solidFill>
              </a:rPr>
              <a:t> </a:t>
            </a:r>
            <a:r>
              <a:rPr lang="en-US" altLang="zh-CN" sz="1350" dirty="0">
                <a:solidFill>
                  <a:srgbClr val="FF0000"/>
                </a:solidFill>
              </a:rPr>
              <a:t>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837944" y="2525390"/>
            <a:ext cx="1965960" cy="419159"/>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82926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cxnSp>
        <p:nvCxnSpPr>
          <p:cNvPr id="13" name="Straight Arrow Connector 12"/>
          <p:cNvCxnSpPr/>
          <p:nvPr/>
        </p:nvCxnSpPr>
        <p:spPr>
          <a:xfrm flipH="1">
            <a:off x="1837944" y="2535746"/>
            <a:ext cx="1929386" cy="576072"/>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94830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rgbClr val="FF0000"/>
                </a:solidFill>
              </a:rPr>
              <a:t>Jump</a:t>
            </a:r>
            <a:r>
              <a:rPr lang="en-US" altLang="zh-CN" sz="1350" dirty="0">
                <a:solidFill>
                  <a:sysClr val="windowText" lastClr="000000"/>
                </a:solidFill>
              </a:rPr>
              <a:t> </a:t>
            </a:r>
            <a:r>
              <a:rPr lang="en-US" altLang="zh-CN" sz="1350" dirty="0">
                <a:solidFill>
                  <a:srgbClr val="FF0000"/>
                </a:solidFill>
              </a:rPr>
              <a:t>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cxnSp>
        <p:nvCxnSpPr>
          <p:cNvPr id="13" name="Straight Arrow Connector 12"/>
          <p:cNvCxnSpPr/>
          <p:nvPr/>
        </p:nvCxnSpPr>
        <p:spPr>
          <a:xfrm flipV="1">
            <a:off x="1847088" y="3098505"/>
            <a:ext cx="2023621" cy="13313"/>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3613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cxnSp>
        <p:nvCxnSpPr>
          <p:cNvPr id="13" name="Straight Arrow Connector 12"/>
          <p:cNvCxnSpPr/>
          <p:nvPr/>
        </p:nvCxnSpPr>
        <p:spPr>
          <a:xfrm flipH="1">
            <a:off x="1828800" y="3098504"/>
            <a:ext cx="1965960" cy="241914"/>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89362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rgbClr val="FF0000"/>
                </a:solidFill>
              </a:rPr>
              <a:t>Jump Gadget3;</a:t>
            </a:r>
            <a:endParaRPr lang="zh-CN" altLang="en-US" sz="1350" dirty="0">
              <a:solidFill>
                <a:srgbClr val="FF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cxnSp>
        <p:nvCxnSpPr>
          <p:cNvPr id="13" name="Straight Arrow Connector 12"/>
          <p:cNvCxnSpPr/>
          <p:nvPr/>
        </p:nvCxnSpPr>
        <p:spPr>
          <a:xfrm>
            <a:off x="1856232" y="3367850"/>
            <a:ext cx="1947672" cy="303768"/>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065566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ysClr val="windowText" lastClr="000000"/>
                </a:solidFill>
              </a:rPr>
              <a:t>T2</a:t>
            </a:r>
            <a:r>
              <a:rPr lang="zh-CN" altLang="en-US" sz="1350" dirty="0">
                <a:solidFill>
                  <a:sysClr val="windowText" lastClr="000000"/>
                </a:solidFill>
              </a:rPr>
              <a:t> </a:t>
            </a:r>
            <a:r>
              <a:rPr lang="en-US" altLang="zh-CN" sz="1350" dirty="0">
                <a:solidFill>
                  <a:sysClr val="windowText" lastClr="000000"/>
                </a:solidFill>
              </a:rPr>
              <a:t>=</a:t>
            </a:r>
            <a:r>
              <a:rPr lang="zh-CN" altLang="en-US" sz="1350" dirty="0">
                <a:solidFill>
                  <a:sysClr val="windowText" lastClr="000000"/>
                </a:solidFill>
              </a:rPr>
              <a:t> </a:t>
            </a:r>
            <a:r>
              <a:rPr lang="en-US" altLang="zh-CN" sz="1350" dirty="0">
                <a:solidFill>
                  <a:sysClr val="windowText" lastClr="000000"/>
                </a:solidFill>
              </a:rPr>
              <a:t>Timer();</a:t>
            </a:r>
            <a:endParaRPr lang="zh-CN" altLang="en-US" sz="1350" dirty="0">
              <a:solidFill>
                <a:sysClr val="windowText" lastClr="000000"/>
              </a:solidFill>
            </a:endParaRPr>
          </a:p>
          <a:p>
            <a:endParaRPr lang="en-US" sz="1350" dirty="0">
              <a:solidFill>
                <a:sysClr val="windowText" lastClr="000000"/>
              </a:solidFill>
            </a:endParaRPr>
          </a:p>
          <a:p>
            <a:pPr algn="ctr"/>
            <a:endParaRPr lang="en-US" sz="1350" dirty="0">
              <a:solidFill>
                <a:sysClr val="windowText" lastClr="000000"/>
              </a:solidFill>
            </a:endParaRPr>
          </a:p>
        </p:txBody>
      </p:sp>
      <p:cxnSp>
        <p:nvCxnSpPr>
          <p:cNvPr id="18" name="Straight Arrow Connector 17"/>
          <p:cNvCxnSpPr/>
          <p:nvPr/>
        </p:nvCxnSpPr>
        <p:spPr>
          <a:xfrm flipH="1">
            <a:off x="1664208" y="3671618"/>
            <a:ext cx="2103121" cy="89424"/>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1" name="Rectangle 20"/>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2" name="Straight Connector 21"/>
          <p:cNvCxnSpPr>
            <a:stCxn id="25" idx="0"/>
            <a:endCxn id="25"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4" name="Straight Connector 23"/>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870709" y="3517663"/>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6" name="Straight Connector 25"/>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51111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1" name="Oval 20"/>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FLUSH</a:t>
            </a:r>
          </a:p>
          <a:p>
            <a:pPr algn="ctr"/>
            <a:r>
              <a:rPr lang="en-US" sz="1350" dirty="0">
                <a:solidFill>
                  <a:srgbClr val="FF0000"/>
                </a:solidFill>
              </a:rPr>
              <a:t>(</a:t>
            </a:r>
            <a:r>
              <a:rPr lang="en-US" sz="1350" dirty="0" err="1">
                <a:solidFill>
                  <a:srgbClr val="FF0000"/>
                </a:solidFill>
              </a:rPr>
              <a:t>clflush</a:t>
            </a:r>
            <a:r>
              <a:rPr lang="en-US" sz="1350" dirty="0">
                <a:solidFill>
                  <a:srgbClr val="FF0000"/>
                </a:solidFill>
              </a:rPr>
              <a:t>)</a:t>
            </a:r>
          </a:p>
        </p:txBody>
      </p:sp>
      <p:sp>
        <p:nvSpPr>
          <p:cNvPr id="24" name="TextBox 23"/>
          <p:cNvSpPr txBox="1"/>
          <p:nvPr/>
        </p:nvSpPr>
        <p:spPr>
          <a:xfrm>
            <a:off x="5590714" y="3395401"/>
            <a:ext cx="1267285" cy="300082"/>
          </a:xfrm>
          <a:prstGeom prst="rect">
            <a:avLst/>
          </a:prstGeom>
          <a:noFill/>
        </p:spPr>
        <p:txBody>
          <a:bodyPr wrap="square" rtlCol="0">
            <a:spAutoFit/>
          </a:bodyPr>
          <a:lstStyle/>
          <a:p>
            <a:r>
              <a:rPr lang="en-US" sz="1350" dirty="0">
                <a:solidFill>
                  <a:srgbClr val="FF0000"/>
                </a:solidFill>
              </a:rPr>
              <a:t>INCLUSIVE!</a:t>
            </a:r>
          </a:p>
        </p:txBody>
      </p:sp>
      <p:cxnSp>
        <p:nvCxnSpPr>
          <p:cNvPr id="23" name="Straight Connector 22"/>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34103" y="1798018"/>
            <a:ext cx="1475451" cy="300082"/>
          </a:xfrm>
          <a:prstGeom prst="rect">
            <a:avLst/>
          </a:prstGeom>
          <a:noFill/>
        </p:spPr>
        <p:txBody>
          <a:bodyPr wrap="square" rtlCol="0">
            <a:spAutoFit/>
          </a:bodyPr>
          <a:lstStyle/>
          <a:p>
            <a:r>
              <a:rPr lang="en-US" sz="1350"/>
              <a:t>VICTIM CORE</a:t>
            </a:r>
            <a:endParaRPr lang="en-US" sz="1350" dirty="0"/>
          </a:p>
        </p:txBody>
      </p:sp>
      <p:sp>
        <p:nvSpPr>
          <p:cNvPr id="27" name="TextBox 26"/>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2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543324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4365475" y="1702097"/>
            <a:ext cx="1375775" cy="300082"/>
          </a:xfrm>
          <a:prstGeom prst="rect">
            <a:avLst/>
          </a:prstGeom>
          <a:noFill/>
        </p:spPr>
        <p:txBody>
          <a:bodyPr wrap="square" rtlCol="0">
            <a:spAutoFit/>
          </a:bodyPr>
          <a:lstStyle/>
          <a:p>
            <a:pPr algn="ctr"/>
            <a:r>
              <a:rPr lang="en-US" altLang="zh-CN" sz="1350" dirty="0"/>
              <a:t>Shared</a:t>
            </a:r>
            <a:r>
              <a:rPr lang="zh-CN" altLang="en-US" sz="1350" dirty="0"/>
              <a:t> </a:t>
            </a:r>
            <a:r>
              <a:rPr lang="en-US" altLang="zh-CN" sz="1350" dirty="0"/>
              <a:t>Library</a:t>
            </a:r>
            <a:endParaRPr lang="zh-CN" altLang="en-US" sz="1350" dirty="0"/>
          </a:p>
        </p:txBody>
      </p:sp>
      <p:sp>
        <p:nvSpPr>
          <p:cNvPr id="20" name="Rectangle 19"/>
          <p:cNvSpPr/>
          <p:nvPr/>
        </p:nvSpPr>
        <p:spPr>
          <a:xfrm>
            <a:off x="3870709" y="2371435"/>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Gadget1            return      </a:t>
            </a:r>
          </a:p>
        </p:txBody>
      </p:sp>
      <p:cxnSp>
        <p:nvCxnSpPr>
          <p:cNvPr id="21" name="Straight Connector 20"/>
          <p:cNvCxnSpPr>
            <a:stCxn id="24" idx="0"/>
            <a:endCxn id="24" idx="2"/>
          </p:cNvCxnSpPr>
          <p:nvPr/>
        </p:nvCxnSpPr>
        <p:spPr>
          <a:xfrm>
            <a:off x="5053364" y="2371435"/>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870709" y="2944549"/>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Gadget2            return      </a:t>
            </a:r>
          </a:p>
        </p:txBody>
      </p:sp>
      <p:cxnSp>
        <p:nvCxnSpPr>
          <p:cNvPr id="23" name="Straight Connector 22"/>
          <p:cNvCxnSpPr/>
          <p:nvPr/>
        </p:nvCxnSpPr>
        <p:spPr>
          <a:xfrm>
            <a:off x="5053364" y="2944549"/>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870709" y="3517663"/>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Gadget3            return      </a:t>
            </a:r>
          </a:p>
        </p:txBody>
      </p:sp>
      <p:cxnSp>
        <p:nvCxnSpPr>
          <p:cNvPr id="25" name="Straight Connector 24"/>
          <p:cNvCxnSpPr/>
          <p:nvPr/>
        </p:nvCxnSpPr>
        <p:spPr>
          <a:xfrm>
            <a:off x="5053364" y="3517663"/>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Rounded Rectangle 6"/>
          <p:cNvSpPr/>
          <p:nvPr/>
        </p:nvSpPr>
        <p:spPr>
          <a:xfrm>
            <a:off x="447778" y="2098514"/>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zh-CN" altLang="en-US" sz="1350" dirty="0">
              <a:solidFill>
                <a:sysClr val="windowText" lastClr="000000"/>
              </a:solidFill>
            </a:endParaRPr>
          </a:p>
          <a:p>
            <a:r>
              <a:rPr lang="en-US" altLang="zh-CN" sz="1350" dirty="0">
                <a:solidFill>
                  <a:schemeClr val="tx1"/>
                </a:solidFill>
              </a:rPr>
              <a:t>T1</a:t>
            </a:r>
            <a:r>
              <a:rPr lang="zh-CN" altLang="en-US" sz="1350" dirty="0">
                <a:solidFill>
                  <a:schemeClr val="tx1"/>
                </a:solidFill>
              </a:rPr>
              <a:t> </a:t>
            </a:r>
            <a:r>
              <a:rPr lang="en-US" altLang="zh-CN" sz="1350" dirty="0">
                <a:solidFill>
                  <a:schemeClr val="tx1"/>
                </a:solidFill>
              </a:rPr>
              <a:t>=</a:t>
            </a:r>
            <a:r>
              <a:rPr lang="zh-CN" altLang="en-US" sz="1350" dirty="0">
                <a:solidFill>
                  <a:schemeClr val="tx1"/>
                </a:solidFill>
              </a:rPr>
              <a:t> </a:t>
            </a:r>
            <a:r>
              <a:rPr lang="en-US" altLang="zh-CN" sz="1350" dirty="0">
                <a:solidFill>
                  <a:schemeClr val="tx1"/>
                </a:solidFill>
              </a:rPr>
              <a:t>Timer();</a:t>
            </a:r>
            <a:endParaRPr lang="zh-CN" altLang="en-US" sz="1350" dirty="0">
              <a:solidFill>
                <a:schemeClr val="tx1"/>
              </a:solidFill>
            </a:endParaRPr>
          </a:p>
          <a:p>
            <a:endParaRPr lang="zh-CN" altLang="en-US" sz="1350" dirty="0">
              <a:solidFill>
                <a:sysClr val="windowText" lastClr="000000"/>
              </a:solidFill>
            </a:endParaRPr>
          </a:p>
          <a:p>
            <a:r>
              <a:rPr lang="en-US" altLang="zh-CN" sz="1350" dirty="0">
                <a:solidFill>
                  <a:sysClr val="windowText" lastClr="000000"/>
                </a:solidFill>
              </a:rPr>
              <a:t>Jump Gadget1;</a:t>
            </a:r>
          </a:p>
          <a:p>
            <a:r>
              <a:rPr lang="en-US" altLang="zh-CN" sz="1350" dirty="0">
                <a:solidFill>
                  <a:sysClr val="windowText" lastClr="000000"/>
                </a:solidFill>
              </a:rPr>
              <a:t>Jump Gadget2;</a:t>
            </a:r>
          </a:p>
          <a:p>
            <a:r>
              <a:rPr lang="en-US" altLang="zh-CN" sz="1350" dirty="0">
                <a:solidFill>
                  <a:sysClr val="windowText" lastClr="000000"/>
                </a:solidFill>
              </a:rPr>
              <a:t>Jump Gadget3;</a:t>
            </a:r>
            <a:endParaRPr lang="zh-CN" altLang="en-US" sz="1350" dirty="0">
              <a:solidFill>
                <a:sysClr val="windowText" lastClr="000000"/>
              </a:solidFill>
            </a:endParaRPr>
          </a:p>
          <a:p>
            <a:endParaRPr lang="zh-CN" altLang="en-US" sz="1350" dirty="0">
              <a:solidFill>
                <a:sysClr val="windowText" lastClr="000000"/>
              </a:solidFill>
            </a:endParaRPr>
          </a:p>
          <a:p>
            <a:r>
              <a:rPr lang="en-US" altLang="zh-CN" sz="1350" dirty="0">
                <a:solidFill>
                  <a:srgbClr val="FF0000"/>
                </a:solidFill>
              </a:rPr>
              <a:t>T2</a:t>
            </a:r>
            <a:r>
              <a:rPr lang="zh-CN" altLang="en-US" sz="1350" dirty="0">
                <a:solidFill>
                  <a:srgbClr val="FF0000"/>
                </a:solidFill>
              </a:rPr>
              <a:t> </a:t>
            </a:r>
            <a:r>
              <a:rPr lang="en-US" altLang="zh-CN" sz="1350" dirty="0">
                <a:solidFill>
                  <a:srgbClr val="FF0000"/>
                </a:solidFill>
              </a:rPr>
              <a:t>=</a:t>
            </a:r>
            <a:r>
              <a:rPr lang="zh-CN" altLang="en-US" sz="1350" dirty="0">
                <a:solidFill>
                  <a:srgbClr val="FF0000"/>
                </a:solidFill>
              </a:rPr>
              <a:t> </a:t>
            </a:r>
            <a:r>
              <a:rPr lang="en-US" altLang="zh-CN" sz="1350" dirty="0">
                <a:solidFill>
                  <a:srgbClr val="FF0000"/>
                </a:solidFill>
              </a:rPr>
              <a:t>Timer();</a:t>
            </a:r>
            <a:endParaRPr lang="zh-CN" altLang="en-US" sz="1350" dirty="0">
              <a:solidFill>
                <a:srgbClr val="FF0000"/>
              </a:solidFill>
            </a:endParaRPr>
          </a:p>
          <a:p>
            <a:endParaRPr lang="en-US" sz="1350" dirty="0">
              <a:solidFill>
                <a:sysClr val="windowText" lastClr="000000"/>
              </a:solidFill>
            </a:endParaRPr>
          </a:p>
          <a:p>
            <a:pPr algn="ctr"/>
            <a:endParaRPr lang="en-US" sz="1350" dirty="0">
              <a:solidFill>
                <a:sysClr val="windowText" lastClr="000000"/>
              </a:solidFill>
            </a:endParaRPr>
          </a:p>
        </p:txBody>
      </p:sp>
      <p:pic>
        <p:nvPicPr>
          <p:cNvPr id="13" name="Picture 12"/>
          <p:cNvPicPr>
            <a:picLocks noChangeAspect="1"/>
          </p:cNvPicPr>
          <p:nvPr/>
        </p:nvPicPr>
        <p:blipFill>
          <a:blip r:embed="rId2"/>
          <a:stretch>
            <a:fillRect/>
          </a:stretch>
        </p:blipFill>
        <p:spPr>
          <a:xfrm>
            <a:off x="2749007" y="2917243"/>
            <a:ext cx="566049" cy="566049"/>
          </a:xfrm>
          <a:prstGeom prst="rect">
            <a:avLst/>
          </a:prstGeom>
        </p:spPr>
      </p:pic>
      <p:sp>
        <p:nvSpPr>
          <p:cNvPr id="6" name="TextBox 5"/>
          <p:cNvSpPr txBox="1"/>
          <p:nvPr/>
        </p:nvSpPr>
        <p:spPr>
          <a:xfrm>
            <a:off x="2407342" y="3548574"/>
            <a:ext cx="1295547" cy="300082"/>
          </a:xfrm>
          <a:prstGeom prst="rect">
            <a:avLst/>
          </a:prstGeom>
          <a:noFill/>
        </p:spPr>
        <p:txBody>
          <a:bodyPr wrap="none" rtlCol="0">
            <a:spAutoFit/>
          </a:bodyPr>
          <a:lstStyle/>
          <a:p>
            <a:r>
              <a:rPr lang="en-US" sz="1350" dirty="0">
                <a:solidFill>
                  <a:srgbClr val="0070C0"/>
                </a:solidFill>
              </a:rPr>
              <a:t>Reload=T2-T1</a:t>
            </a:r>
          </a:p>
        </p:txBody>
      </p:sp>
      <p:sp>
        <p:nvSpPr>
          <p:cNvPr id="5" name="Content Placeholder 4"/>
          <p:cNvSpPr>
            <a:spLocks noGrp="1"/>
          </p:cNvSpPr>
          <p:nvPr>
            <p:ph idx="15"/>
          </p:nvPr>
        </p:nvSpPr>
        <p:spPr/>
        <p:txBody>
          <a:bodyPr/>
          <a:lstStyle/>
          <a:p>
            <a:endParaRPr lang="en-US"/>
          </a:p>
        </p:txBody>
      </p:sp>
      <p:sp>
        <p:nvSpPr>
          <p:cNvPr id="26" name="TextBox 25"/>
          <p:cNvSpPr txBox="1"/>
          <p:nvPr/>
        </p:nvSpPr>
        <p:spPr>
          <a:xfrm>
            <a:off x="447778" y="968223"/>
            <a:ext cx="5653175" cy="461665"/>
          </a:xfrm>
          <a:prstGeom prst="rect">
            <a:avLst/>
          </a:prstGeom>
          <a:noFill/>
        </p:spPr>
        <p:txBody>
          <a:bodyPr wrap="square" rtlCol="0">
            <a:spAutoFit/>
          </a:bodyPr>
          <a:lstStyle/>
          <a:p>
            <a:pPr algn="ctr"/>
            <a:r>
              <a:rPr lang="en-US" sz="2400" dirty="0"/>
              <a:t>Return-Oriented Reloads: Basic Idea</a:t>
            </a:r>
            <a:endParaRPr lang="en-US" altLang="zh-CN" sz="2400" dirty="0"/>
          </a:p>
        </p:txBody>
      </p:sp>
      <p:sp>
        <p:nvSpPr>
          <p:cNvPr id="2" name="Content Placeholder 1"/>
          <p:cNvSpPr>
            <a:spLocks noGrp="1"/>
          </p:cNvSpPr>
          <p:nvPr>
            <p:ph idx="15"/>
          </p:nvPr>
        </p:nvSpPr>
        <p:spPr/>
        <p:txBody>
          <a:bodyPr/>
          <a:lstStyle/>
          <a:p>
            <a:endParaRPr lang="en-US"/>
          </a:p>
        </p:txBody>
      </p:sp>
      <p:sp>
        <p:nvSpPr>
          <p:cNvPr id="2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5000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6" y="945830"/>
            <a:ext cx="6035263" cy="461665"/>
          </a:xfrm>
          <a:prstGeom prst="rect">
            <a:avLst/>
          </a:prstGeom>
          <a:noFill/>
        </p:spPr>
        <p:txBody>
          <a:bodyPr wrap="square" rtlCol="0">
            <a:spAutoFit/>
          </a:bodyPr>
          <a:lstStyle/>
          <a:p>
            <a:pPr algn="ctr"/>
            <a:r>
              <a:rPr lang="en-US" sz="2400" dirty="0"/>
              <a:t>Indirect Control-flow Transfer Instructions</a:t>
            </a:r>
            <a:endParaRPr lang="en-US" altLang="zh-CN" sz="2400" dirty="0"/>
          </a:p>
        </p:txBody>
      </p:sp>
      <p:graphicFrame>
        <p:nvGraphicFramePr>
          <p:cNvPr id="5" name="Table 4"/>
          <p:cNvGraphicFramePr>
            <a:graphicFrameLocks noGrp="1"/>
          </p:cNvGraphicFramePr>
          <p:nvPr>
            <p:extLst/>
          </p:nvPr>
        </p:nvGraphicFramePr>
        <p:xfrm>
          <a:off x="147986" y="1679355"/>
          <a:ext cx="6269143" cy="2674620"/>
        </p:xfrm>
        <a:graphic>
          <a:graphicData uri="http://schemas.openxmlformats.org/drawingml/2006/table">
            <a:tbl>
              <a:tblPr firstRow="1" bandRow="1">
                <a:tableStyleId>{5C22544A-7EE6-4342-B048-85BDC9FD1C3A}</a:tableStyleId>
              </a:tblPr>
              <a:tblGrid>
                <a:gridCol w="2240698"/>
                <a:gridCol w="1344735"/>
                <a:gridCol w="2683710"/>
              </a:tblGrid>
              <a:tr h="342900">
                <a:tc>
                  <a:txBody>
                    <a:bodyPr/>
                    <a:lstStyle/>
                    <a:p>
                      <a:pPr algn="ctr"/>
                      <a:r>
                        <a:rPr lang="en-US" sz="1800" dirty="0" smtClean="0">
                          <a:solidFill>
                            <a:schemeClr val="tx1"/>
                          </a:solidFill>
                        </a:rPr>
                        <a:t>Architecture</a:t>
                      </a:r>
                      <a:endParaRPr lang="en-US" sz="1800" dirty="0">
                        <a:solidFill>
                          <a:schemeClr val="tx1"/>
                        </a:solidFill>
                      </a:endParaRPr>
                    </a:p>
                  </a:txBody>
                  <a:tcPr marL="68580" marR="68580" marT="34290" marB="34290">
                    <a:solidFill>
                      <a:srgbClr val="00B0F0"/>
                    </a:solidFill>
                  </a:tcPr>
                </a:tc>
                <a:tc>
                  <a:txBody>
                    <a:bodyPr/>
                    <a:lstStyle/>
                    <a:p>
                      <a:pPr algn="ctr"/>
                      <a:r>
                        <a:rPr lang="en-US" sz="1800" dirty="0" smtClean="0">
                          <a:solidFill>
                            <a:schemeClr val="tx1"/>
                          </a:solidFill>
                        </a:rPr>
                        <a:t>Instruction</a:t>
                      </a:r>
                      <a:endParaRPr lang="en-US" sz="1800" dirty="0">
                        <a:solidFill>
                          <a:schemeClr val="tx1"/>
                        </a:solidFill>
                      </a:endParaRPr>
                    </a:p>
                  </a:txBody>
                  <a:tcPr marL="68580" marR="68580" marT="34290" marB="34290">
                    <a:solidFill>
                      <a:srgbClr val="00B0F0"/>
                    </a:solidFill>
                  </a:tcPr>
                </a:tc>
                <a:tc>
                  <a:txBody>
                    <a:bodyPr/>
                    <a:lstStyle/>
                    <a:p>
                      <a:pPr algn="ctr"/>
                      <a:r>
                        <a:rPr lang="en-US" sz="1800" dirty="0" smtClean="0">
                          <a:solidFill>
                            <a:schemeClr val="tx1"/>
                          </a:solidFill>
                        </a:rPr>
                        <a:t>Effect</a:t>
                      </a:r>
                      <a:endParaRPr lang="en-US" sz="1800" dirty="0">
                        <a:solidFill>
                          <a:schemeClr val="tx1"/>
                        </a:solidFill>
                      </a:endParaRPr>
                    </a:p>
                  </a:txBody>
                  <a:tcPr marL="68580" marR="68580" marT="34290" marB="34290">
                    <a:solidFill>
                      <a:srgbClr val="00B0F0"/>
                    </a:solidFill>
                  </a:tcPr>
                </a:tc>
              </a:tr>
              <a:tr h="342900">
                <a:tc rowSpan="6">
                  <a:txBody>
                    <a:bodyPr/>
                    <a:lstStyle/>
                    <a:p>
                      <a:pPr algn="ctr"/>
                      <a:endParaRPr lang="en-US" sz="1800" dirty="0" smtClean="0">
                        <a:solidFill>
                          <a:schemeClr val="tx1"/>
                        </a:solidFill>
                      </a:endParaRPr>
                    </a:p>
                    <a:p>
                      <a:pPr algn="ctr"/>
                      <a:endParaRPr lang="en-US" sz="1800" dirty="0" smtClean="0">
                        <a:solidFill>
                          <a:schemeClr val="tx1"/>
                        </a:solidFill>
                      </a:endParaRPr>
                    </a:p>
                    <a:p>
                      <a:pPr algn="ctr"/>
                      <a:endParaRPr lang="en-US" sz="1800" dirty="0" smtClean="0">
                        <a:solidFill>
                          <a:schemeClr val="tx1"/>
                        </a:solidFill>
                      </a:endParaRPr>
                    </a:p>
                    <a:p>
                      <a:pPr algn="ctr"/>
                      <a:r>
                        <a:rPr lang="en-US" sz="1800" dirty="0" smtClean="0">
                          <a:solidFill>
                            <a:schemeClr val="tx1"/>
                          </a:solidFill>
                        </a:rPr>
                        <a:t>ARM</a:t>
                      </a:r>
                      <a:r>
                        <a:rPr lang="en-US" sz="1800" baseline="0" dirty="0" smtClean="0">
                          <a:solidFill>
                            <a:schemeClr val="tx1"/>
                          </a:solidFill>
                        </a:rPr>
                        <a:t> v7</a:t>
                      </a:r>
                    </a:p>
                    <a:p>
                      <a:pPr algn="ctr"/>
                      <a:r>
                        <a:rPr lang="en-US" sz="1800" baseline="0" dirty="0" smtClean="0">
                          <a:solidFill>
                            <a:schemeClr val="tx1"/>
                          </a:solidFill>
                        </a:rPr>
                        <a:t>(32 bit)</a:t>
                      </a:r>
                      <a:endParaRPr lang="en-US" sz="1800" dirty="0" smtClean="0">
                        <a:solidFill>
                          <a:schemeClr val="tx1"/>
                        </a:solidFill>
                      </a:endParaRPr>
                    </a:p>
                  </a:txBody>
                  <a:tcPr marL="68580" marR="68580" marT="34290" marB="34290"/>
                </a:tc>
                <a:tc>
                  <a:txBody>
                    <a:bodyPr/>
                    <a:lstStyle/>
                    <a:p>
                      <a:pPr algn="l"/>
                      <a:r>
                        <a:rPr lang="en-US" sz="1800" dirty="0" err="1" smtClean="0">
                          <a:solidFill>
                            <a:schemeClr val="tx1"/>
                          </a:solidFill>
                        </a:rPr>
                        <a:t>bx</a:t>
                      </a:r>
                      <a:r>
                        <a:rPr lang="en-US" sz="1800" dirty="0" smtClean="0">
                          <a:solidFill>
                            <a:schemeClr val="tx1"/>
                          </a:solidFill>
                        </a:rPr>
                        <a:t>  </a:t>
                      </a:r>
                      <a:r>
                        <a:rPr lang="en-US" sz="1800" dirty="0" err="1" smtClean="0">
                          <a:solidFill>
                            <a:schemeClr val="tx1"/>
                          </a:solidFill>
                        </a:rPr>
                        <a:t>lr</a:t>
                      </a:r>
                      <a:endParaRPr lang="en-US" sz="1800" dirty="0">
                        <a:solidFill>
                          <a:schemeClr val="tx1"/>
                        </a:solidFill>
                      </a:endParaRPr>
                    </a:p>
                  </a:txBody>
                  <a:tcPr marL="68580" marR="68580" marT="34290" marB="34290"/>
                </a:tc>
                <a:tc>
                  <a:txBody>
                    <a:bodyPr/>
                    <a:lstStyle/>
                    <a:p>
                      <a:pPr algn="l"/>
                      <a:r>
                        <a:rPr lang="en-US" sz="1800" dirty="0" smtClean="0">
                          <a:solidFill>
                            <a:schemeClr val="tx1"/>
                          </a:solidFill>
                        </a:rPr>
                        <a:t>PC :=  </a:t>
                      </a:r>
                      <a:r>
                        <a:rPr lang="en-US" sz="1800" dirty="0" err="1" smtClean="0">
                          <a:solidFill>
                            <a:schemeClr val="tx1"/>
                          </a:solidFill>
                        </a:rPr>
                        <a:t>lr</a:t>
                      </a:r>
                      <a:endParaRPr lang="en-US" sz="1800" dirty="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algn="l"/>
                      <a:r>
                        <a:rPr lang="en-US" sz="1800" dirty="0" err="1" smtClean="0">
                          <a:solidFill>
                            <a:schemeClr val="tx1"/>
                          </a:solidFill>
                        </a:rPr>
                        <a:t>bx</a:t>
                      </a:r>
                      <a:r>
                        <a:rPr lang="en-US" sz="1800" baseline="0" dirty="0" smtClean="0">
                          <a:solidFill>
                            <a:schemeClr val="tx1"/>
                          </a:solidFill>
                        </a:rPr>
                        <a:t> </a:t>
                      </a:r>
                      <a:r>
                        <a:rPr lang="en-US" sz="1800" baseline="0" dirty="0" err="1" smtClean="0">
                          <a:solidFill>
                            <a:schemeClr val="tx1"/>
                          </a:solidFill>
                        </a:rPr>
                        <a:t>r</a:t>
                      </a:r>
                      <a:r>
                        <a:rPr lang="en-US" sz="1800" baseline="-25000" dirty="0" err="1" smtClean="0">
                          <a:solidFill>
                            <a:schemeClr val="tx1"/>
                          </a:solidFill>
                        </a:rPr>
                        <a:t>m</a:t>
                      </a:r>
                      <a:endParaRPr lang="en-US" sz="1800" baseline="-25000" dirty="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PC := </a:t>
                      </a:r>
                      <a:r>
                        <a:rPr lang="en-US" sz="1800" baseline="0" dirty="0" err="1" smtClean="0">
                          <a:solidFill>
                            <a:schemeClr val="tx1"/>
                          </a:solidFill>
                        </a:rPr>
                        <a:t>r</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r>
              <a:tr h="617220">
                <a:tc vMerge="1">
                  <a:txBody>
                    <a:bodyPr/>
                    <a:lstStyle/>
                    <a:p>
                      <a:pPr algn="ctr"/>
                      <a:endParaRPr lang="en-US" sz="2000" dirty="0">
                        <a:solidFill>
                          <a:schemeClr val="tx1"/>
                        </a:solidFill>
                      </a:endParaRPr>
                    </a:p>
                  </a:txBody>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blx</a:t>
                      </a:r>
                      <a:r>
                        <a:rPr lang="en-US" sz="1800" dirty="0" smtClean="0">
                          <a:solidFill>
                            <a:schemeClr val="tx1"/>
                          </a:solidFill>
                        </a:rPr>
                        <a:t> </a:t>
                      </a:r>
                      <a:r>
                        <a:rPr lang="en-US" sz="1800" baseline="0" dirty="0" err="1" smtClean="0">
                          <a:solidFill>
                            <a:schemeClr val="tx1"/>
                          </a:solidFill>
                        </a:rPr>
                        <a:t>r</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c>
                  <a:txBody>
                    <a:bodyPr/>
                    <a:lstStyle/>
                    <a:p>
                      <a:pPr algn="l"/>
                      <a:r>
                        <a:rPr lang="en-US" sz="1800" dirty="0" err="1" smtClean="0">
                          <a:solidFill>
                            <a:schemeClr val="tx1"/>
                          </a:solidFill>
                        </a:rPr>
                        <a:t>lr</a:t>
                      </a:r>
                      <a:r>
                        <a:rPr lang="en-US" sz="1800" baseline="0" dirty="0" smtClean="0">
                          <a:solidFill>
                            <a:schemeClr val="tx1"/>
                          </a:solidFill>
                        </a:rPr>
                        <a:t> (r</a:t>
                      </a:r>
                      <a:r>
                        <a:rPr lang="en-US" sz="1800" baseline="-25000" dirty="0" smtClean="0">
                          <a:solidFill>
                            <a:schemeClr val="tx1"/>
                          </a:solidFill>
                        </a:rPr>
                        <a:t>14</a:t>
                      </a:r>
                      <a:r>
                        <a:rPr lang="en-US" sz="1800" baseline="0" dirty="0" smtClean="0">
                          <a:solidFill>
                            <a:schemeClr val="tx1"/>
                          </a:solidFill>
                        </a:rPr>
                        <a:t>) := next instruction</a:t>
                      </a:r>
                    </a:p>
                    <a:p>
                      <a:pPr marL="0" marR="0" indent="0" algn="l" defTabSz="457189"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PC </a:t>
                      </a:r>
                      <a:r>
                        <a:rPr lang="en-US" sz="1800" dirty="0" smtClean="0">
                          <a:solidFill>
                            <a:schemeClr val="tx1"/>
                          </a:solidFill>
                        </a:rPr>
                        <a:t>:= </a:t>
                      </a:r>
                      <a:r>
                        <a:rPr lang="en-US" sz="1800" baseline="0" dirty="0" err="1" smtClean="0">
                          <a:solidFill>
                            <a:schemeClr val="tx1"/>
                          </a:solidFill>
                        </a:rPr>
                        <a:t>r</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algn="l"/>
                      <a:r>
                        <a:rPr lang="en-US" sz="1800" dirty="0" err="1" smtClean="0">
                          <a:solidFill>
                            <a:schemeClr val="tx1"/>
                          </a:solidFill>
                        </a:rPr>
                        <a:t>mov</a:t>
                      </a:r>
                      <a:r>
                        <a:rPr lang="en-US" sz="1800" dirty="0" smtClean="0">
                          <a:solidFill>
                            <a:schemeClr val="tx1"/>
                          </a:solidFill>
                        </a:rPr>
                        <a:t> pc,</a:t>
                      </a:r>
                      <a:r>
                        <a:rPr lang="en-US" sz="1800" baseline="0" dirty="0" smtClean="0">
                          <a:solidFill>
                            <a:schemeClr val="tx1"/>
                          </a:solidFill>
                        </a:rPr>
                        <a:t> </a:t>
                      </a:r>
                      <a:r>
                        <a:rPr lang="en-US" sz="1800" baseline="0" dirty="0" err="1" smtClean="0">
                          <a:solidFill>
                            <a:schemeClr val="tx1"/>
                          </a:solidFill>
                        </a:rPr>
                        <a:t>lr</a:t>
                      </a:r>
                      <a:endParaRPr lang="en-US" sz="1800" dirty="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PC :=  </a:t>
                      </a:r>
                      <a:r>
                        <a:rPr lang="en-US" sz="1800" dirty="0" err="1" smtClean="0">
                          <a:solidFill>
                            <a:schemeClr val="tx1"/>
                          </a:solidFill>
                        </a:rPr>
                        <a:t>lr</a:t>
                      </a:r>
                      <a:endParaRPr lang="en-US" sz="1800" dirty="0" smtClean="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algn="l"/>
                      <a:r>
                        <a:rPr lang="en-US" sz="1800" dirty="0" smtClean="0">
                          <a:solidFill>
                            <a:schemeClr val="tx1"/>
                          </a:solidFill>
                        </a:rPr>
                        <a:t>pop {pc}</a:t>
                      </a:r>
                      <a:endParaRPr lang="en-US" sz="1800" dirty="0">
                        <a:solidFill>
                          <a:schemeClr val="tx1"/>
                        </a:solidFill>
                      </a:endParaRPr>
                    </a:p>
                  </a:txBody>
                  <a:tcPr marL="68580" marR="68580" marT="34290" marB="34290"/>
                </a:tc>
                <a:tc>
                  <a:txBody>
                    <a:bodyPr/>
                    <a:lstStyle/>
                    <a:p>
                      <a:pPr algn="l"/>
                      <a:r>
                        <a:rPr lang="en-US" sz="1800" dirty="0" smtClean="0">
                          <a:solidFill>
                            <a:schemeClr val="tx1"/>
                          </a:solidFill>
                        </a:rPr>
                        <a:t>PC := top of stack</a:t>
                      </a:r>
                      <a:endParaRPr lang="en-US" sz="1800" dirty="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algn="l"/>
                      <a:r>
                        <a:rPr lang="en-US" sz="1800" dirty="0" err="1" smtClean="0">
                          <a:solidFill>
                            <a:schemeClr val="tx1"/>
                          </a:solidFill>
                        </a:rPr>
                        <a:t>ldm</a:t>
                      </a:r>
                      <a:r>
                        <a:rPr lang="en-US" sz="1800" dirty="0" smtClean="0">
                          <a:solidFill>
                            <a:schemeClr val="tx1"/>
                          </a:solidFill>
                        </a:rPr>
                        <a:t> {pc}</a:t>
                      </a:r>
                      <a:endParaRPr lang="en-US" sz="1800" dirty="0">
                        <a:solidFill>
                          <a:schemeClr val="tx1"/>
                        </a:solidFill>
                      </a:endParaRPr>
                    </a:p>
                  </a:txBody>
                  <a:tcPr marL="68580" marR="68580" marT="34290" marB="34290"/>
                </a:tc>
                <a:tc>
                  <a:txBody>
                    <a:bodyPr/>
                    <a:lstStyle/>
                    <a:p>
                      <a:pPr algn="l"/>
                      <a:r>
                        <a:rPr lang="en-US" sz="1800" dirty="0" smtClean="0">
                          <a:solidFill>
                            <a:schemeClr val="tx1"/>
                          </a:solidFill>
                        </a:rPr>
                        <a:t>load multiple registers</a:t>
                      </a:r>
                      <a:endParaRPr lang="en-US" sz="1800" dirty="0">
                        <a:solidFill>
                          <a:schemeClr val="tx1"/>
                        </a:solidFill>
                      </a:endParaRPr>
                    </a:p>
                  </a:txBody>
                  <a:tcPr marL="68580" marR="68580" marT="34290" marB="34290"/>
                </a:tc>
              </a:tr>
            </a:tbl>
          </a:graphicData>
        </a:graphic>
      </p:graphicFrame>
      <p:sp>
        <p:nvSpPr>
          <p:cNvPr id="7" name="Content Placeholder 6"/>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7690202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66725" y="1801384"/>
          <a:ext cx="6050404" cy="2163037"/>
        </p:xfrm>
        <a:graphic>
          <a:graphicData uri="http://schemas.openxmlformats.org/drawingml/2006/table">
            <a:tbl>
              <a:tblPr firstRow="1" bandRow="1">
                <a:tableStyleId>{5C22544A-7EE6-4342-B048-85BDC9FD1C3A}</a:tableStyleId>
              </a:tblPr>
              <a:tblGrid>
                <a:gridCol w="1815125"/>
                <a:gridCol w="1556952"/>
                <a:gridCol w="2678327"/>
              </a:tblGrid>
              <a:tr h="517117">
                <a:tc>
                  <a:txBody>
                    <a:bodyPr/>
                    <a:lstStyle/>
                    <a:p>
                      <a:pPr algn="ctr"/>
                      <a:r>
                        <a:rPr lang="en-US" sz="1800" dirty="0" smtClean="0">
                          <a:solidFill>
                            <a:schemeClr val="tx1"/>
                          </a:solidFill>
                        </a:rPr>
                        <a:t>Architecture</a:t>
                      </a:r>
                      <a:endParaRPr lang="en-US" sz="1800" dirty="0">
                        <a:solidFill>
                          <a:schemeClr val="tx1"/>
                        </a:solidFill>
                      </a:endParaRPr>
                    </a:p>
                  </a:txBody>
                  <a:tcPr marL="68580" marR="68580" marT="34290" marB="34290">
                    <a:solidFill>
                      <a:srgbClr val="00B0F0"/>
                    </a:solidFill>
                  </a:tcPr>
                </a:tc>
                <a:tc>
                  <a:txBody>
                    <a:bodyPr/>
                    <a:lstStyle/>
                    <a:p>
                      <a:pPr algn="ctr"/>
                      <a:r>
                        <a:rPr lang="en-US" sz="1800" dirty="0" smtClean="0">
                          <a:solidFill>
                            <a:schemeClr val="tx1"/>
                          </a:solidFill>
                        </a:rPr>
                        <a:t>Instruction</a:t>
                      </a:r>
                      <a:endParaRPr lang="en-US" sz="1800" dirty="0">
                        <a:solidFill>
                          <a:schemeClr val="tx1"/>
                        </a:solidFill>
                      </a:endParaRPr>
                    </a:p>
                  </a:txBody>
                  <a:tcPr marL="68580" marR="68580" marT="34290" marB="34290">
                    <a:solidFill>
                      <a:srgbClr val="00B0F0"/>
                    </a:solidFill>
                  </a:tcPr>
                </a:tc>
                <a:tc>
                  <a:txBody>
                    <a:bodyPr/>
                    <a:lstStyle/>
                    <a:p>
                      <a:pPr algn="ctr"/>
                      <a:r>
                        <a:rPr lang="en-US" sz="1800" dirty="0" smtClean="0">
                          <a:solidFill>
                            <a:schemeClr val="tx1"/>
                          </a:solidFill>
                        </a:rPr>
                        <a:t>Effect</a:t>
                      </a:r>
                      <a:endParaRPr lang="en-US" sz="1800" dirty="0">
                        <a:solidFill>
                          <a:schemeClr val="tx1"/>
                        </a:solidFill>
                      </a:endParaRPr>
                    </a:p>
                  </a:txBody>
                  <a:tcPr marL="68580" marR="68580" marT="34290" marB="34290">
                    <a:solidFill>
                      <a:srgbClr val="00B0F0"/>
                    </a:solidFill>
                  </a:tcPr>
                </a:tc>
              </a:tr>
              <a:tr h="342900">
                <a:tc rowSpan="4">
                  <a:txBody>
                    <a:bodyPr/>
                    <a:lstStyle/>
                    <a:p>
                      <a:pPr algn="ctr"/>
                      <a:endParaRPr lang="en-US" sz="1800" dirty="0" smtClean="0">
                        <a:solidFill>
                          <a:schemeClr val="tx1"/>
                        </a:solidFill>
                      </a:endParaRPr>
                    </a:p>
                    <a:p>
                      <a:pPr algn="ctr"/>
                      <a:endParaRPr lang="en-US" sz="1800" dirty="0" smtClean="0">
                        <a:solidFill>
                          <a:schemeClr val="tx1"/>
                        </a:solidFill>
                      </a:endParaRPr>
                    </a:p>
                    <a:p>
                      <a:pPr algn="ctr"/>
                      <a:endParaRPr lang="en-US" sz="1800" dirty="0" smtClean="0">
                        <a:solidFill>
                          <a:schemeClr val="tx1"/>
                        </a:solidFill>
                      </a:endParaRPr>
                    </a:p>
                    <a:p>
                      <a:pPr algn="ctr"/>
                      <a:r>
                        <a:rPr lang="en-US" sz="1800" dirty="0" smtClean="0">
                          <a:solidFill>
                            <a:schemeClr val="tx1"/>
                          </a:solidFill>
                        </a:rPr>
                        <a:t>ARM</a:t>
                      </a:r>
                      <a:r>
                        <a:rPr lang="en-US" sz="1800" baseline="0" dirty="0" smtClean="0">
                          <a:solidFill>
                            <a:schemeClr val="tx1"/>
                          </a:solidFill>
                        </a:rPr>
                        <a:t> v8</a:t>
                      </a:r>
                    </a:p>
                    <a:p>
                      <a:pPr algn="ctr"/>
                      <a:r>
                        <a:rPr lang="en-US" sz="1800" baseline="0" dirty="0" smtClean="0">
                          <a:solidFill>
                            <a:schemeClr val="tx1"/>
                          </a:solidFill>
                        </a:rPr>
                        <a:t>(64 bit)</a:t>
                      </a:r>
                      <a:endParaRPr lang="en-US" sz="1800" dirty="0" smtClean="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rPr>
                        <a:t>b</a:t>
                      </a:r>
                      <a:r>
                        <a:rPr lang="en-US" altLang="zh-CN" sz="1800" dirty="0" err="1" smtClean="0">
                          <a:solidFill>
                            <a:schemeClr val="tx1"/>
                          </a:solidFill>
                        </a:rPr>
                        <a:t>r</a:t>
                      </a:r>
                      <a:r>
                        <a:rPr lang="en-US" sz="1800" dirty="0" smtClean="0">
                          <a:solidFill>
                            <a:schemeClr val="tx1"/>
                          </a:solidFill>
                        </a:rPr>
                        <a:t> </a:t>
                      </a:r>
                      <a:r>
                        <a:rPr lang="zh-CN" altLang="en-US" sz="1800" dirty="0" smtClean="0">
                          <a:solidFill>
                            <a:schemeClr val="tx1"/>
                          </a:solidFill>
                        </a:rPr>
                        <a:t>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PC :=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r>
              <a:tr h="617220">
                <a:tc vMerge="1">
                  <a:txBody>
                    <a:bodyPr/>
                    <a:lstStyle/>
                    <a:p>
                      <a:pPr algn="ctr"/>
                      <a:endParaRPr lang="en-US" sz="2000" dirty="0">
                        <a:solidFill>
                          <a:schemeClr val="tx1"/>
                        </a:solidFill>
                      </a:endParaRPr>
                    </a:p>
                  </a:txBody>
                  <a:tcPr/>
                </a:tc>
                <a:tc>
                  <a:txBody>
                    <a:bodyPr/>
                    <a:lstStyle/>
                    <a:p>
                      <a:pPr algn="l"/>
                      <a:r>
                        <a:rPr lang="en-US" sz="1800" dirty="0" err="1" smtClean="0">
                          <a:solidFill>
                            <a:schemeClr val="tx1"/>
                          </a:solidFill>
                        </a:rPr>
                        <a:t>b</a:t>
                      </a:r>
                      <a:r>
                        <a:rPr lang="en-US" altLang="zh-CN" sz="1800" dirty="0" err="1" smtClean="0">
                          <a:solidFill>
                            <a:schemeClr val="tx1"/>
                          </a:solidFill>
                        </a:rPr>
                        <a:t>lr</a:t>
                      </a:r>
                      <a:r>
                        <a:rPr lang="en-US" sz="1800" baseline="0" dirty="0" smtClean="0">
                          <a:solidFill>
                            <a:schemeClr val="tx1"/>
                          </a:solidFill>
                        </a:rPr>
                        <a:t>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a:solidFill>
                          <a:schemeClr val="tx1"/>
                        </a:solidFill>
                      </a:endParaRPr>
                    </a:p>
                  </a:txBody>
                  <a:tcPr marL="68580" marR="68580" marT="34290" marB="34290"/>
                </a:tc>
                <a:tc>
                  <a:txBody>
                    <a:bodyPr/>
                    <a:lstStyle/>
                    <a:p>
                      <a:pPr algn="l"/>
                      <a:r>
                        <a:rPr lang="en-US" sz="1800" dirty="0" err="1" smtClean="0">
                          <a:solidFill>
                            <a:schemeClr val="tx1"/>
                          </a:solidFill>
                        </a:rPr>
                        <a:t>lr</a:t>
                      </a:r>
                      <a:r>
                        <a:rPr lang="en-US" sz="1800" baseline="0" dirty="0" smtClean="0">
                          <a:solidFill>
                            <a:schemeClr val="tx1"/>
                          </a:solidFill>
                        </a:rPr>
                        <a:t> (</a:t>
                      </a:r>
                      <a:r>
                        <a:rPr lang="en-US" altLang="zh-CN" sz="1800" baseline="0" dirty="0" smtClean="0">
                          <a:solidFill>
                            <a:schemeClr val="tx1"/>
                          </a:solidFill>
                        </a:rPr>
                        <a:t>x</a:t>
                      </a:r>
                      <a:r>
                        <a:rPr lang="en-US" altLang="zh-CN" sz="1800" baseline="-25000" dirty="0" smtClean="0">
                          <a:solidFill>
                            <a:schemeClr val="tx1"/>
                          </a:solidFill>
                        </a:rPr>
                        <a:t>30</a:t>
                      </a:r>
                      <a:r>
                        <a:rPr lang="en-US" sz="1800" baseline="0" dirty="0" smtClean="0">
                          <a:solidFill>
                            <a:schemeClr val="tx1"/>
                          </a:solidFill>
                        </a:rPr>
                        <a:t>) := next instruction</a:t>
                      </a:r>
                    </a:p>
                    <a:p>
                      <a:pPr marL="0" marR="0" indent="0" algn="l" defTabSz="457189"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PC </a:t>
                      </a:r>
                      <a:r>
                        <a:rPr lang="en-US" sz="1800" dirty="0" smtClean="0">
                          <a:solidFill>
                            <a:schemeClr val="tx1"/>
                          </a:solidFill>
                        </a:rPr>
                        <a:t>:=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altLang="zh-CN" sz="1800" dirty="0" smtClean="0">
                          <a:solidFill>
                            <a:schemeClr val="tx1"/>
                          </a:solidFill>
                        </a:rPr>
                        <a:t>ret</a:t>
                      </a:r>
                      <a:r>
                        <a:rPr lang="en-US" sz="1800" dirty="0" smtClean="0">
                          <a:solidFill>
                            <a:schemeClr val="tx1"/>
                          </a:solidFill>
                        </a:rPr>
                        <a:t>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rPr>
                        <a:t>PC </a:t>
                      </a:r>
                      <a:r>
                        <a:rPr lang="en-US" sz="1800" dirty="0" smtClean="0">
                          <a:solidFill>
                            <a:schemeClr val="tx1"/>
                          </a:solidFill>
                        </a:rPr>
                        <a:t>:= </a:t>
                      </a:r>
                      <a:r>
                        <a:rPr lang="en-US" altLang="zh-CN" sz="1800" baseline="0" dirty="0" err="1" smtClean="0">
                          <a:solidFill>
                            <a:schemeClr val="tx1"/>
                          </a:solidFill>
                        </a:rPr>
                        <a:t>x</a:t>
                      </a:r>
                      <a:r>
                        <a:rPr lang="en-US" sz="1800" baseline="-25000" dirty="0" err="1" smtClean="0">
                          <a:solidFill>
                            <a:schemeClr val="tx1"/>
                          </a:solidFill>
                        </a:rPr>
                        <a:t>m</a:t>
                      </a:r>
                      <a:endParaRPr lang="en-US" sz="1800" baseline="-25000" dirty="0" smtClean="0">
                        <a:solidFill>
                          <a:schemeClr val="tx1"/>
                        </a:solidFill>
                      </a:endParaRPr>
                    </a:p>
                  </a:txBody>
                  <a:tcPr marL="68580" marR="68580" marT="34290" marB="34290"/>
                </a:tc>
              </a:tr>
              <a:tr h="342900">
                <a:tc vMerge="1">
                  <a:txBody>
                    <a:bodyPr/>
                    <a:lstStyle/>
                    <a:p>
                      <a:pPr algn="ctr"/>
                      <a:endParaRPr lang="en-US" sz="2000" dirty="0">
                        <a:solidFill>
                          <a:schemeClr val="tx1"/>
                        </a:solidFill>
                      </a:endParaRPr>
                    </a:p>
                  </a:txBody>
                  <a:tcPr/>
                </a:tc>
                <a:tc>
                  <a:txBody>
                    <a:bodyPr/>
                    <a:lstStyle/>
                    <a:p>
                      <a:pPr algn="l"/>
                      <a:r>
                        <a:rPr lang="en-US" altLang="zh-CN" sz="1800" dirty="0" smtClean="0">
                          <a:solidFill>
                            <a:schemeClr val="tx1"/>
                          </a:solidFill>
                        </a:rPr>
                        <a:t>ret</a:t>
                      </a:r>
                      <a:endParaRPr lang="en-US" sz="1800" dirty="0">
                        <a:solidFill>
                          <a:schemeClr val="tx1"/>
                        </a:solidFill>
                      </a:endParaRPr>
                    </a:p>
                  </a:txBody>
                  <a:tcPr marL="68580" marR="68580" marT="34290" marB="34290"/>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PC :=  </a:t>
                      </a:r>
                      <a:r>
                        <a:rPr lang="en-US" sz="1800" dirty="0" err="1" smtClean="0">
                          <a:solidFill>
                            <a:schemeClr val="tx1"/>
                          </a:solidFill>
                        </a:rPr>
                        <a:t>lr</a:t>
                      </a:r>
                      <a:r>
                        <a:rPr lang="zh-CN" altLang="en-US" sz="1800" dirty="0" smtClean="0">
                          <a:solidFill>
                            <a:schemeClr val="tx1"/>
                          </a:solidFill>
                        </a:rPr>
                        <a:t> </a:t>
                      </a:r>
                      <a:endParaRPr lang="en-US" sz="1800" dirty="0" smtClean="0">
                        <a:solidFill>
                          <a:schemeClr val="tx1"/>
                        </a:solidFill>
                      </a:endParaRPr>
                    </a:p>
                  </a:txBody>
                  <a:tcPr marL="68580" marR="68580" marT="34290" marB="34290"/>
                </a:tc>
              </a:tr>
            </a:tbl>
          </a:graphicData>
        </a:graphic>
      </p:graphicFrame>
      <p:sp>
        <p:nvSpPr>
          <p:cNvPr id="8" name="Content Placeholder 7"/>
          <p:cNvSpPr>
            <a:spLocks noGrp="1"/>
          </p:cNvSpPr>
          <p:nvPr>
            <p:ph idx="15"/>
          </p:nvPr>
        </p:nvSpPr>
        <p:spPr/>
        <p:txBody>
          <a:bodyPr/>
          <a:lstStyle/>
          <a:p>
            <a:endParaRPr lang="en-US"/>
          </a:p>
        </p:txBody>
      </p:sp>
      <p:sp>
        <p:nvSpPr>
          <p:cNvPr id="9" name="TextBox 8"/>
          <p:cNvSpPr txBox="1"/>
          <p:nvPr/>
        </p:nvSpPr>
        <p:spPr>
          <a:xfrm>
            <a:off x="381866" y="945830"/>
            <a:ext cx="6035263" cy="461665"/>
          </a:xfrm>
          <a:prstGeom prst="rect">
            <a:avLst/>
          </a:prstGeom>
          <a:noFill/>
        </p:spPr>
        <p:txBody>
          <a:bodyPr wrap="square" rtlCol="0">
            <a:spAutoFit/>
          </a:bodyPr>
          <a:lstStyle/>
          <a:p>
            <a:pPr algn="ctr"/>
            <a:r>
              <a:rPr lang="en-US" sz="2400" dirty="0"/>
              <a:t>Indirect Control-flow Transfer Instructions</a:t>
            </a:r>
            <a:endParaRPr lang="en-US" altLang="zh-CN" sz="2400" dirty="0"/>
          </a:p>
        </p:txBody>
      </p:sp>
      <p:sp>
        <p:nvSpPr>
          <p:cNvPr id="3" name="Content Placeholder 2"/>
          <p:cNvSpPr>
            <a:spLocks noGrp="1"/>
          </p:cNvSpPr>
          <p:nvPr>
            <p:ph idx="15"/>
          </p:nvPr>
        </p:nvSpPr>
        <p:spPr/>
        <p:txBody>
          <a:bodyPr/>
          <a:lstStyle/>
          <a:p>
            <a:endParaRPr lang="en-US"/>
          </a:p>
        </p:txBody>
      </p:sp>
      <p:sp>
        <p:nvSpPr>
          <p:cNvPr id="10"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48622284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3" name="TextBox 2"/>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rgbClr val="FF0000"/>
                </a:solidFill>
              </a:rPr>
              <a:t>mov</a:t>
            </a:r>
            <a:r>
              <a:rPr lang="en-US" sz="1350" dirty="0">
                <a:solidFill>
                  <a:srgbClr val="FF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9" name="Rectangle 8"/>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0" name="Rectangle 9"/>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2526001" y="2713166"/>
            <a:ext cx="548548" cy="338554"/>
          </a:xfrm>
          <a:prstGeom prst="rect">
            <a:avLst/>
          </a:prstGeom>
          <a:noFill/>
        </p:spPr>
        <p:txBody>
          <a:bodyPr wrap="none" rtlCol="0">
            <a:spAutoFit/>
          </a:bodyPr>
          <a:lstStyle/>
          <a:p>
            <a:r>
              <a:rPr lang="en-US" altLang="zh-CN" sz="1600" dirty="0" smtClean="0"/>
              <a:t>X19</a:t>
            </a:r>
            <a:endParaRPr lang="en-US" sz="1600" dirty="0"/>
          </a:p>
        </p:txBody>
      </p:sp>
      <p:sp>
        <p:nvSpPr>
          <p:cNvPr id="16" name="Right Arrow 15"/>
          <p:cNvSpPr/>
          <p:nvPr/>
        </p:nvSpPr>
        <p:spPr>
          <a:xfrm>
            <a:off x="3098265" y="2782315"/>
            <a:ext cx="636779" cy="230899"/>
          </a:xfrm>
          <a:prstGeom prst="rightArrow">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5"/>
          </p:nvPr>
        </p:nvSpPr>
        <p:spPr/>
        <p:txBody>
          <a:bodyPr/>
          <a:lstStyle/>
          <a:p>
            <a:endParaRPr lang="en-US"/>
          </a:p>
        </p:txBody>
      </p:sp>
      <p:sp>
        <p:nvSpPr>
          <p:cNvPr id="1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36147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rgbClr val="FF0000"/>
                </a:solidFill>
              </a:rPr>
              <a:t>mov</a:t>
            </a:r>
            <a:r>
              <a:rPr lang="en-US" sz="1350" dirty="0">
                <a:solidFill>
                  <a:srgbClr val="FF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0" name="Rectangle 9"/>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1" name="Rectangle 10"/>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0425175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rgbClr val="FF0000"/>
                </a:solidFill>
              </a:rPr>
              <a:t>Label: </a:t>
            </a:r>
            <a:r>
              <a:rPr lang="en-US" sz="1350" dirty="0" err="1">
                <a:solidFill>
                  <a:srgbClr val="FF0000"/>
                </a:solidFill>
              </a:rPr>
              <a:t>adr</a:t>
            </a:r>
            <a:r>
              <a:rPr lang="en-US" sz="1350" dirty="0">
                <a:solidFill>
                  <a:srgbClr val="FF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0" name="Rectangle 9"/>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1" name="Rectangle 10"/>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70484112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rgbClr val="FF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0" name="Rectangle 9"/>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1" name="Rectangle 10"/>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TextBox 1"/>
          <p:cNvSpPr txBox="1"/>
          <p:nvPr/>
        </p:nvSpPr>
        <p:spPr>
          <a:xfrm>
            <a:off x="-63393" y="3168381"/>
            <a:ext cx="434734" cy="338554"/>
          </a:xfrm>
          <a:prstGeom prst="rect">
            <a:avLst/>
          </a:prstGeom>
          <a:noFill/>
        </p:spPr>
        <p:txBody>
          <a:bodyPr wrap="none" rtlCol="0">
            <a:spAutoFit/>
          </a:bodyPr>
          <a:lstStyle/>
          <a:p>
            <a:r>
              <a:rPr lang="en-US" altLang="zh-CN" sz="1600" dirty="0" smtClean="0"/>
              <a:t>X4</a:t>
            </a:r>
            <a:endParaRPr lang="en-US" sz="1600" dirty="0"/>
          </a:p>
        </p:txBody>
      </p:sp>
      <p:sp>
        <p:nvSpPr>
          <p:cNvPr id="3" name="Right Arrow 2"/>
          <p:cNvSpPr/>
          <p:nvPr/>
        </p:nvSpPr>
        <p:spPr>
          <a:xfrm>
            <a:off x="289638" y="3260714"/>
            <a:ext cx="271328" cy="153888"/>
          </a:xfrm>
          <a:prstGeom prst="rightArrow">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637840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rgbClr val="FF0000"/>
                </a:solidFill>
              </a:rPr>
              <a:t>br</a:t>
            </a:r>
            <a:r>
              <a:rPr lang="en-US" sz="1350" dirty="0">
                <a:solidFill>
                  <a:srgbClr val="FF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10" name="Straight Arrow Connector 9"/>
          <p:cNvCxnSpPr/>
          <p:nvPr/>
        </p:nvCxnSpPr>
        <p:spPr>
          <a:xfrm flipV="1">
            <a:off x="1204150" y="2904225"/>
            <a:ext cx="2666558" cy="217882"/>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07184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chemeClr val="tx1"/>
                </a:solidFill>
              </a:rPr>
              <a:t>br</a:t>
            </a:r>
            <a:r>
              <a:rPr lang="en-US" sz="1350" dirty="0">
                <a:solidFill>
                  <a:schemeClr val="tx1"/>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10" name="Straight Arrow Connector 9"/>
          <p:cNvCxnSpPr/>
          <p:nvPr/>
        </p:nvCxnSpPr>
        <p:spPr>
          <a:xfrm flipV="1">
            <a:off x="1187005" y="2885689"/>
            <a:ext cx="2683703" cy="219272"/>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70708" y="2743810"/>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06822454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1" name="Rectangle 10"/>
          <p:cNvSpPr/>
          <p:nvPr/>
        </p:nvSpPr>
        <p:spPr>
          <a:xfrm>
            <a:off x="3870708" y="2743810"/>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9" name="Straight Arrow Connector 8"/>
          <p:cNvCxnSpPr/>
          <p:nvPr/>
        </p:nvCxnSpPr>
        <p:spPr>
          <a:xfrm flipH="1">
            <a:off x="1654492" y="2913492"/>
            <a:ext cx="2216216" cy="378349"/>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132688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566069"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1" name="Oval 20"/>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FLUSH</a:t>
            </a:r>
          </a:p>
          <a:p>
            <a:pPr algn="ctr"/>
            <a:r>
              <a:rPr lang="en-US" sz="1350" dirty="0">
                <a:solidFill>
                  <a:srgbClr val="FF0000"/>
                </a:solidFill>
              </a:rPr>
              <a:t>(</a:t>
            </a:r>
            <a:r>
              <a:rPr lang="en-US" sz="1350" dirty="0" err="1">
                <a:solidFill>
                  <a:srgbClr val="FF0000"/>
                </a:solidFill>
              </a:rPr>
              <a:t>clflush</a:t>
            </a:r>
            <a:r>
              <a:rPr lang="en-US" sz="1350" dirty="0">
                <a:solidFill>
                  <a:srgbClr val="FF0000"/>
                </a:solidFill>
              </a:rPr>
              <a:t>)</a:t>
            </a:r>
          </a:p>
        </p:txBody>
      </p:sp>
      <p:sp>
        <p:nvSpPr>
          <p:cNvPr id="23" name="TextBox 22"/>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4"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406105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1" name="Rectangle 10"/>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rgbClr val="FF0000"/>
                </a:solidFill>
              </a:rPr>
              <a:t>mov</a:t>
            </a:r>
            <a:r>
              <a:rPr lang="en-US" sz="1350" dirty="0">
                <a:solidFill>
                  <a:srgbClr val="FF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9" name="Straight Arrow Connector 8"/>
          <p:cNvCxnSpPr/>
          <p:nvPr/>
        </p:nvCxnSpPr>
        <p:spPr>
          <a:xfrm flipH="1">
            <a:off x="1654492" y="2885689"/>
            <a:ext cx="2216216" cy="406151"/>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idx="15"/>
          </p:nvPr>
        </p:nvSpPr>
        <p:spPr/>
        <p:txBody>
          <a:bodyPr/>
          <a:lstStyle/>
          <a:p>
            <a:endParaRPr lang="en-US"/>
          </a:p>
        </p:txBody>
      </p:sp>
      <p:sp>
        <p:nvSpPr>
          <p:cNvPr id="18" name="TextBox 17"/>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4719869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rgbClr val="FF0000"/>
                </a:solidFill>
              </a:rPr>
              <a:t>mov</a:t>
            </a:r>
            <a:r>
              <a:rPr lang="en-US" sz="1350" dirty="0">
                <a:solidFill>
                  <a:srgbClr val="FF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0" name="Rectangle 9"/>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1" name="Rectangle 10"/>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16" name="TextBox 15"/>
          <p:cNvSpPr txBox="1"/>
          <p:nvPr/>
        </p:nvSpPr>
        <p:spPr>
          <a:xfrm>
            <a:off x="2581975" y="3322403"/>
            <a:ext cx="548548" cy="338554"/>
          </a:xfrm>
          <a:prstGeom prst="rect">
            <a:avLst/>
          </a:prstGeom>
          <a:noFill/>
        </p:spPr>
        <p:txBody>
          <a:bodyPr wrap="none" rtlCol="0">
            <a:spAutoFit/>
          </a:bodyPr>
          <a:lstStyle/>
          <a:p>
            <a:r>
              <a:rPr lang="en-US" altLang="zh-CN" sz="1600" dirty="0" smtClean="0"/>
              <a:t>X19</a:t>
            </a:r>
            <a:endParaRPr lang="en-US" sz="1600" dirty="0"/>
          </a:p>
        </p:txBody>
      </p:sp>
      <p:sp>
        <p:nvSpPr>
          <p:cNvPr id="17" name="Right Arrow 16"/>
          <p:cNvSpPr/>
          <p:nvPr/>
        </p:nvSpPr>
        <p:spPr>
          <a:xfrm>
            <a:off x="3154239" y="3391552"/>
            <a:ext cx="636779" cy="230899"/>
          </a:xfrm>
          <a:prstGeom prst="rightArrow">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5"/>
          </p:nvPr>
        </p:nvSpPr>
        <p:spPr/>
        <p:txBody>
          <a:bodyPr/>
          <a:lstStyle/>
          <a:p>
            <a:endParaRPr lang="en-US"/>
          </a:p>
        </p:txBody>
      </p:sp>
      <p:sp>
        <p:nvSpPr>
          <p:cNvPr id="1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31761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rgbClr val="FF0000"/>
                </a:solidFill>
              </a:rPr>
              <a:t>blr</a:t>
            </a:r>
            <a:r>
              <a:rPr lang="en-US" sz="1350" dirty="0">
                <a:solidFill>
                  <a:srgbClr val="FF0000"/>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9" name="Straight Arrow Connector 8"/>
          <p:cNvCxnSpPr/>
          <p:nvPr/>
        </p:nvCxnSpPr>
        <p:spPr>
          <a:xfrm flipV="1">
            <a:off x="1191577" y="3506616"/>
            <a:ext cx="2679131" cy="239567"/>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70294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ysClr val="windowText" lastClr="000000"/>
                </a:solidFill>
              </a:rPr>
              <a:t>mov</a:t>
            </a:r>
            <a:r>
              <a:rPr lang="en-US" sz="1350" dirty="0">
                <a:solidFill>
                  <a:sysClr val="windowText" lastClr="000000"/>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sp>
        <p:nvSpPr>
          <p:cNvPr id="10" name="Rectangle 9"/>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1" name="Rectangle 10"/>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191577" y="3506616"/>
            <a:ext cx="2679131" cy="239567"/>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69091807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chemeClr val="tx1"/>
                </a:solidFill>
              </a:rPr>
              <a:t>mov</a:t>
            </a:r>
            <a:r>
              <a:rPr lang="en-US" sz="1350" dirty="0">
                <a:solidFill>
                  <a:schemeClr val="tx1"/>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ysClr val="windowText" lastClr="000000"/>
                </a:solidFill>
              </a:rPr>
              <a:t>…</a:t>
            </a:r>
            <a:endParaRPr lang="en-US" sz="1350" dirty="0">
              <a:solidFill>
                <a:sysClr val="windowText" lastClr="000000"/>
              </a:solidFill>
            </a:endParaRPr>
          </a:p>
          <a:p>
            <a:pPr algn="ctr"/>
            <a:endParaRPr lang="en-US" sz="1350" dirty="0">
              <a:solidFill>
                <a:sysClr val="windowText" lastClr="000000"/>
              </a:solidFill>
            </a:endParaRPr>
          </a:p>
        </p:txBody>
      </p:sp>
      <p:cxnSp>
        <p:nvCxnSpPr>
          <p:cNvPr id="9" name="Straight Arrow Connector 8"/>
          <p:cNvCxnSpPr/>
          <p:nvPr/>
        </p:nvCxnSpPr>
        <p:spPr>
          <a:xfrm flipH="1">
            <a:off x="880905" y="3497349"/>
            <a:ext cx="2989803" cy="480292"/>
          </a:xfrm>
          <a:prstGeom prst="straightConnector1">
            <a:avLst/>
          </a:prstGeom>
          <a:ln w="44450">
            <a:solidFill>
              <a:srgbClr val="00B0F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2" name="Rectangle 11"/>
          <p:cNvSpPr/>
          <p:nvPr/>
        </p:nvSpPr>
        <p:spPr>
          <a:xfrm>
            <a:off x="3870708" y="3353047"/>
            <a:ext cx="2365310" cy="307910"/>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3" name="Straight Connector 12"/>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5"/>
          </p:nvPr>
        </p:nvSpPr>
        <p:spPr/>
        <p:txBody>
          <a:bodyPr/>
          <a:lstStyle/>
          <a:p>
            <a:endParaRPr lang="en-US"/>
          </a:p>
        </p:txBody>
      </p:sp>
      <p:sp>
        <p:nvSpPr>
          <p:cNvPr id="17" name="TextBox 16"/>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245644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905" y="1708888"/>
            <a:ext cx="1126672" cy="300082"/>
          </a:xfrm>
          <a:prstGeom prst="rect">
            <a:avLst/>
          </a:prstGeom>
          <a:noFill/>
        </p:spPr>
        <p:txBody>
          <a:bodyPr wrap="square" rtlCol="0">
            <a:spAutoFit/>
          </a:bodyPr>
          <a:lstStyle/>
          <a:p>
            <a:r>
              <a:rPr lang="en-US" sz="1350"/>
              <a:t>Android App</a:t>
            </a:r>
          </a:p>
        </p:txBody>
      </p:sp>
      <p:sp>
        <p:nvSpPr>
          <p:cNvPr id="7" name="TextBox 6"/>
          <p:cNvSpPr txBox="1"/>
          <p:nvPr/>
        </p:nvSpPr>
        <p:spPr>
          <a:xfrm>
            <a:off x="4574004" y="1703248"/>
            <a:ext cx="1126672" cy="300082"/>
          </a:xfrm>
          <a:prstGeom prst="rect">
            <a:avLst/>
          </a:prstGeom>
          <a:noFill/>
        </p:spPr>
        <p:txBody>
          <a:bodyPr wrap="square" rtlCol="0">
            <a:spAutoFit/>
          </a:bodyPr>
          <a:lstStyle/>
          <a:p>
            <a:pPr algn="ctr"/>
            <a:r>
              <a:rPr lang="en-US" sz="1350" dirty="0" err="1"/>
              <a:t>libc.so</a:t>
            </a:r>
            <a:endParaRPr lang="en-US" sz="1350" dirty="0"/>
          </a:p>
        </p:txBody>
      </p:sp>
      <p:sp>
        <p:nvSpPr>
          <p:cNvPr id="39" name="Rounded Rectangle 38"/>
          <p:cNvSpPr/>
          <p:nvPr/>
        </p:nvSpPr>
        <p:spPr>
          <a:xfrm>
            <a:off x="425302" y="2105096"/>
            <a:ext cx="1992926" cy="2238600"/>
          </a:xfrm>
          <a:prstGeom prst="round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350" dirty="0" err="1">
                <a:solidFill>
                  <a:sysClr val="windowText" lastClr="000000"/>
                </a:solidFill>
              </a:rPr>
              <a:t>mov</a:t>
            </a:r>
            <a:r>
              <a:rPr lang="en-US" sz="1350" dirty="0">
                <a:solidFill>
                  <a:sysClr val="windowText" lastClr="000000"/>
                </a:solidFill>
              </a:rPr>
              <a:t> x19, 0x246a0</a:t>
            </a:r>
          </a:p>
          <a:p>
            <a:r>
              <a:rPr lang="en-US" sz="1350" dirty="0" err="1">
                <a:solidFill>
                  <a:sysClr val="windowText" lastClr="000000"/>
                </a:solidFill>
              </a:rPr>
              <a:t>mov</a:t>
            </a:r>
            <a:r>
              <a:rPr lang="en-US" sz="1350" dirty="0">
                <a:solidFill>
                  <a:sysClr val="windowText" lastClr="000000"/>
                </a:solidFill>
              </a:rPr>
              <a:t> x20, x30</a:t>
            </a:r>
          </a:p>
          <a:p>
            <a:r>
              <a:rPr lang="en-US" sz="1350" dirty="0">
                <a:solidFill>
                  <a:sysClr val="windowText" lastClr="000000"/>
                </a:solidFill>
              </a:rPr>
              <a:t>Label: </a:t>
            </a:r>
            <a:r>
              <a:rPr lang="en-US" sz="1350" dirty="0" err="1">
                <a:solidFill>
                  <a:sysClr val="windowText" lastClr="000000"/>
                </a:solidFill>
              </a:rPr>
              <a:t>adr</a:t>
            </a:r>
            <a:r>
              <a:rPr lang="en-US" sz="1350" dirty="0">
                <a:solidFill>
                  <a:sysClr val="windowText" lastClr="000000"/>
                </a:solidFill>
              </a:rPr>
              <a:t> x4, Label</a:t>
            </a:r>
          </a:p>
          <a:p>
            <a:r>
              <a:rPr lang="en-US" sz="1350" dirty="0">
                <a:solidFill>
                  <a:sysClr val="windowText" lastClr="000000"/>
                </a:solidFill>
              </a:rPr>
              <a:t>add x4, x4, #12</a:t>
            </a:r>
          </a:p>
          <a:p>
            <a:r>
              <a:rPr lang="en-US" sz="1350" dirty="0" err="1">
                <a:solidFill>
                  <a:sysClr val="windowText" lastClr="000000"/>
                </a:solidFill>
              </a:rPr>
              <a:t>br</a:t>
            </a:r>
            <a:r>
              <a:rPr lang="en-US" sz="1350" dirty="0">
                <a:solidFill>
                  <a:sysClr val="windowText" lastClr="000000"/>
                </a:solidFill>
              </a:rPr>
              <a:t> x19</a:t>
            </a:r>
          </a:p>
          <a:p>
            <a:r>
              <a:rPr lang="en-US" sz="1350" dirty="0" err="1">
                <a:solidFill>
                  <a:schemeClr val="tx1"/>
                </a:solidFill>
              </a:rPr>
              <a:t>mov</a:t>
            </a:r>
            <a:r>
              <a:rPr lang="en-US" sz="1350" dirty="0">
                <a:solidFill>
                  <a:schemeClr val="tx1"/>
                </a:solidFill>
              </a:rPr>
              <a:t> x30, x20</a:t>
            </a:r>
          </a:p>
          <a:p>
            <a:r>
              <a:rPr lang="en-US" sz="1350" dirty="0" err="1">
                <a:solidFill>
                  <a:sysClr val="windowText" lastClr="000000"/>
                </a:solidFill>
              </a:rPr>
              <a:t>mov</a:t>
            </a:r>
            <a:r>
              <a:rPr lang="en-US" sz="1350" dirty="0">
                <a:solidFill>
                  <a:sysClr val="windowText" lastClr="000000"/>
                </a:solidFill>
              </a:rPr>
              <a:t> x19, 0x246fc</a:t>
            </a:r>
          </a:p>
          <a:p>
            <a:r>
              <a:rPr lang="en-US" sz="1350" dirty="0" err="1">
                <a:solidFill>
                  <a:schemeClr val="tx1"/>
                </a:solidFill>
              </a:rPr>
              <a:t>blr</a:t>
            </a:r>
            <a:r>
              <a:rPr lang="en-US" sz="1350" dirty="0">
                <a:solidFill>
                  <a:schemeClr val="tx1"/>
                </a:solidFill>
              </a:rPr>
              <a:t> x19</a:t>
            </a:r>
          </a:p>
          <a:p>
            <a:r>
              <a:rPr lang="is-IS" sz="1350" dirty="0">
                <a:solidFill>
                  <a:srgbClr val="FF0000"/>
                </a:solidFill>
              </a:rPr>
              <a:t>…</a:t>
            </a:r>
            <a:endParaRPr lang="en-US" sz="1350" dirty="0">
              <a:solidFill>
                <a:srgbClr val="FF0000"/>
              </a:solidFill>
            </a:endParaRPr>
          </a:p>
          <a:p>
            <a:pPr algn="ctr"/>
            <a:endParaRPr lang="en-US" sz="1350" dirty="0">
              <a:solidFill>
                <a:sysClr val="windowText" lastClr="000000"/>
              </a:solidFill>
            </a:endParaRPr>
          </a:p>
        </p:txBody>
      </p:sp>
      <p:sp>
        <p:nvSpPr>
          <p:cNvPr id="9" name="Rectangle 8"/>
          <p:cNvSpPr/>
          <p:nvPr/>
        </p:nvSpPr>
        <p:spPr>
          <a:xfrm>
            <a:off x="3599380" y="2098514"/>
            <a:ext cx="2907968" cy="2075366"/>
          </a:xfrm>
          <a:prstGeom prst="rect">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      0x24670 &lt;</a:t>
            </a:r>
            <a:r>
              <a:rPr lang="en-US" sz="1350" dirty="0" err="1">
                <a:solidFill>
                  <a:sysClr val="windowText" lastClr="000000"/>
                </a:solidFill>
              </a:rPr>
              <a:t>clock_gettime</a:t>
            </a:r>
            <a:r>
              <a:rPr lang="en-US" sz="1350" dirty="0">
                <a:solidFill>
                  <a:sysClr val="windowText" lastClr="000000"/>
                </a:solidFill>
              </a:rPr>
              <a:t>&gt;</a:t>
            </a: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a:p>
            <a:endParaRPr lang="en-US" sz="1350" dirty="0">
              <a:solidFill>
                <a:sysClr val="windowText" lastClr="000000"/>
              </a:solidFill>
            </a:endParaRPr>
          </a:p>
        </p:txBody>
      </p:sp>
      <p:sp>
        <p:nvSpPr>
          <p:cNvPr id="10" name="Rectangle 9"/>
          <p:cNvSpPr/>
          <p:nvPr/>
        </p:nvSpPr>
        <p:spPr>
          <a:xfrm>
            <a:off x="3870708" y="2743810"/>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0x246a0            blr x4              </a:t>
            </a:r>
          </a:p>
        </p:txBody>
      </p:sp>
      <p:sp>
        <p:nvSpPr>
          <p:cNvPr id="11" name="Rectangle 10"/>
          <p:cNvSpPr/>
          <p:nvPr/>
        </p:nvSpPr>
        <p:spPr>
          <a:xfrm>
            <a:off x="3870708" y="3353047"/>
            <a:ext cx="2365310" cy="307910"/>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solidFill>
                  <a:sysClr val="windowText" lastClr="000000"/>
                </a:solidFill>
              </a:rPr>
              <a:t>0x246fc                ret</a:t>
            </a:r>
          </a:p>
        </p:txBody>
      </p:sp>
      <p:cxnSp>
        <p:nvCxnSpPr>
          <p:cNvPr id="12" name="Straight Connector 11"/>
          <p:cNvCxnSpPr/>
          <p:nvPr/>
        </p:nvCxnSpPr>
        <p:spPr>
          <a:xfrm>
            <a:off x="5108969" y="2743810"/>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14597" y="3353047"/>
            <a:ext cx="0" cy="3079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idx="15"/>
          </p:nvPr>
        </p:nvSpPr>
        <p:spPr/>
        <p:txBody>
          <a:bodyPr/>
          <a:lstStyle/>
          <a:p>
            <a:endParaRPr lang="en-US"/>
          </a:p>
        </p:txBody>
      </p:sp>
      <p:sp>
        <p:nvSpPr>
          <p:cNvPr id="15" name="TextBox 14"/>
          <p:cNvSpPr txBox="1"/>
          <p:nvPr/>
        </p:nvSpPr>
        <p:spPr>
          <a:xfrm>
            <a:off x="425302" y="975297"/>
            <a:ext cx="5653175" cy="461665"/>
          </a:xfrm>
          <a:prstGeom prst="rect">
            <a:avLst/>
          </a:prstGeom>
          <a:noFill/>
        </p:spPr>
        <p:txBody>
          <a:bodyPr wrap="square" rtlCol="0">
            <a:spAutoFit/>
          </a:bodyPr>
          <a:lstStyle/>
          <a:p>
            <a:pPr algn="ctr"/>
            <a:r>
              <a:rPr lang="en-US" sz="2400" dirty="0"/>
              <a:t>Return-Oriented Reloads</a:t>
            </a:r>
            <a:r>
              <a:rPr lang="en-US" sz="2400"/>
              <a:t>: </a:t>
            </a:r>
            <a:r>
              <a:rPr lang="en-US" altLang="zh-CN" sz="2400" smtClean="0"/>
              <a:t>E</a:t>
            </a:r>
            <a:r>
              <a:rPr lang="en-US" sz="2400" smtClean="0"/>
              <a:t>xample</a:t>
            </a:r>
            <a:endParaRPr lang="en-US" altLang="zh-CN" sz="2400" dirty="0"/>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98923077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86" y="1304783"/>
            <a:ext cx="5653175" cy="461665"/>
          </a:xfrm>
          <a:prstGeom prst="rect">
            <a:avLst/>
          </a:prstGeom>
          <a:noFill/>
        </p:spPr>
        <p:txBody>
          <a:bodyPr wrap="square" rtlCol="0">
            <a:spAutoFit/>
          </a:bodyPr>
          <a:lstStyle/>
          <a:p>
            <a:pPr algn="ctr"/>
            <a:r>
              <a:rPr lang="en-US" altLang="zh-CN" sz="2400" dirty="0"/>
              <a:t>OUTLINE</a:t>
            </a:r>
          </a:p>
        </p:txBody>
      </p:sp>
      <p:sp>
        <p:nvSpPr>
          <p:cNvPr id="4" name="Content Placeholder 2"/>
          <p:cNvSpPr>
            <a:spLocks noGrp="1"/>
          </p:cNvSpPr>
          <p:nvPr>
            <p:ph idx="4294967295"/>
          </p:nvPr>
        </p:nvSpPr>
        <p:spPr>
          <a:xfrm>
            <a:off x="363578" y="1899734"/>
            <a:ext cx="7886700" cy="1956197"/>
          </a:xfrm>
          <a:prstGeom prst="rect">
            <a:avLst/>
          </a:prstGeom>
        </p:spPr>
        <p:txBody>
          <a:bodyPr/>
          <a:lstStyle/>
          <a:p>
            <a:pPr marL="557199" indent="-557199">
              <a:buFont typeface="+mj-lt"/>
              <a:buAutoNum type="arabicPeriod"/>
            </a:pPr>
            <a:r>
              <a:rPr lang="en-US" altLang="zh-CN" sz="2100" dirty="0"/>
              <a:t>ARM</a:t>
            </a:r>
            <a:r>
              <a:rPr lang="zh-CN" altLang="en-US" sz="2100" dirty="0"/>
              <a:t> </a:t>
            </a:r>
            <a:r>
              <a:rPr lang="en-US" altLang="zh-CN" sz="2100" dirty="0"/>
              <a:t>Cache</a:t>
            </a:r>
            <a:r>
              <a:rPr lang="zh-CN" altLang="en-US" sz="2100" dirty="0"/>
              <a:t> </a:t>
            </a:r>
            <a:r>
              <a:rPr lang="en-US" altLang="zh-CN" sz="2100" dirty="0"/>
              <a:t>Exploration</a:t>
            </a:r>
            <a:endParaRPr lang="en-US" sz="2100" dirty="0"/>
          </a:p>
          <a:p>
            <a:pPr marL="557199" indent="-557199">
              <a:buFont typeface="+mj-lt"/>
              <a:buAutoNum type="arabicPeriod"/>
            </a:pPr>
            <a:r>
              <a:rPr lang="en-US" altLang="zh-CN" sz="2100" dirty="0"/>
              <a:t>Return-Oriented</a:t>
            </a:r>
            <a:r>
              <a:rPr lang="zh-CN" altLang="en-US" sz="2100" dirty="0"/>
              <a:t> </a:t>
            </a:r>
            <a:r>
              <a:rPr lang="en-US" altLang="zh-CN" sz="2100" dirty="0"/>
              <a:t>Flush-Reload</a:t>
            </a:r>
            <a:r>
              <a:rPr lang="zh-CN" altLang="en-US" sz="2100" dirty="0"/>
              <a:t> </a:t>
            </a:r>
            <a:r>
              <a:rPr lang="en-US" altLang="zh-CN" sz="2100" dirty="0"/>
              <a:t>Attacks</a:t>
            </a:r>
            <a:r>
              <a:rPr lang="zh-CN" altLang="en-US" sz="2100" dirty="0"/>
              <a:t> </a:t>
            </a:r>
            <a:r>
              <a:rPr lang="en-US" altLang="zh-CN" sz="2100" dirty="0"/>
              <a:t>on</a:t>
            </a:r>
            <a:r>
              <a:rPr lang="zh-CN" altLang="en-US" sz="2100" dirty="0"/>
              <a:t> </a:t>
            </a:r>
            <a:r>
              <a:rPr lang="en-US" altLang="zh-CN" sz="2100" dirty="0"/>
              <a:t>ARM</a:t>
            </a:r>
            <a:endParaRPr lang="en-US" sz="2100" dirty="0"/>
          </a:p>
          <a:p>
            <a:pPr marL="557199" indent="-557199">
              <a:buFont typeface="+mj-lt"/>
              <a:buAutoNum type="arabicPeriod"/>
            </a:pPr>
            <a:r>
              <a:rPr lang="en-US" sz="2100" dirty="0">
                <a:solidFill>
                  <a:srgbClr val="FF0000"/>
                </a:solidFill>
              </a:rPr>
              <a:t>Case studies</a:t>
            </a:r>
            <a:r>
              <a:rPr lang="zh-CN" altLang="en-US" sz="2100" dirty="0">
                <a:solidFill>
                  <a:srgbClr val="FF0000"/>
                </a:solidFill>
              </a:rPr>
              <a:t> </a:t>
            </a:r>
            <a:r>
              <a:rPr lang="en-US" altLang="zh-CN" sz="2100" dirty="0">
                <a:solidFill>
                  <a:srgbClr val="FF0000"/>
                </a:solidFill>
              </a:rPr>
              <a:t>on</a:t>
            </a:r>
            <a:r>
              <a:rPr lang="zh-CN" altLang="en-US" sz="2100" dirty="0">
                <a:solidFill>
                  <a:srgbClr val="FF0000"/>
                </a:solidFill>
              </a:rPr>
              <a:t> </a:t>
            </a:r>
            <a:r>
              <a:rPr lang="en-US" altLang="zh-CN" sz="2100" dirty="0">
                <a:solidFill>
                  <a:srgbClr val="FF0000"/>
                </a:solidFill>
              </a:rPr>
              <a:t>Android</a:t>
            </a:r>
            <a:endParaRPr lang="zh-CN" altLang="en-US" sz="2100" dirty="0">
              <a:solidFill>
                <a:srgbClr val="FF0000"/>
              </a:solidFill>
            </a:endParaRPr>
          </a:p>
          <a:p>
            <a:pPr marL="557199" indent="-557199">
              <a:buFont typeface="+mj-lt"/>
              <a:buAutoNum type="arabicPeriod"/>
            </a:pPr>
            <a:r>
              <a:rPr lang="en-US" altLang="zh-CN" sz="2100" dirty="0"/>
              <a:t>Conclusion</a:t>
            </a:r>
            <a:endParaRPr lang="zh-CN" altLang="en-US" sz="2100" dirty="0"/>
          </a:p>
          <a:p>
            <a:pPr marL="557199" indent="-557199">
              <a:buFont typeface="+mj-lt"/>
              <a:buAutoNum type="arabicPeriod"/>
            </a:pPr>
            <a:endParaRPr lang="en-US" sz="21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1027341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5" y="1041370"/>
            <a:ext cx="5653175" cy="461665"/>
          </a:xfrm>
          <a:prstGeom prst="rect">
            <a:avLst/>
          </a:prstGeom>
          <a:noFill/>
        </p:spPr>
        <p:txBody>
          <a:bodyPr wrap="square" rtlCol="0">
            <a:spAutoFit/>
          </a:bodyPr>
          <a:lstStyle/>
          <a:p>
            <a:pPr algn="ctr"/>
            <a:r>
              <a:rPr lang="en-US" altLang="zh-CN" sz="2400" dirty="0"/>
              <a:t>Case Studies on Android</a:t>
            </a:r>
          </a:p>
        </p:txBody>
      </p:sp>
      <p:sp>
        <p:nvSpPr>
          <p:cNvPr id="4" name="Rectangle 3"/>
          <p:cNvSpPr/>
          <p:nvPr/>
        </p:nvSpPr>
        <p:spPr>
          <a:xfrm>
            <a:off x="546457" y="1870435"/>
            <a:ext cx="5897072" cy="2508379"/>
          </a:xfrm>
          <a:prstGeom prst="rect">
            <a:avLst/>
          </a:prstGeom>
        </p:spPr>
        <p:txBody>
          <a:bodyPr wrap="square">
            <a:spAutoFit/>
          </a:bodyPr>
          <a:lstStyle/>
          <a:p>
            <a:pPr marL="428615" indent="-428615">
              <a:buFont typeface="Arial" charset="0"/>
              <a:buChar char="•"/>
            </a:pPr>
            <a:r>
              <a:rPr lang="en-US" altLang="zh-CN" sz="2000" dirty="0" err="1" smtClean="0"/>
              <a:t>Testbed</a:t>
            </a:r>
            <a:r>
              <a:rPr lang="en-US" altLang="zh-CN" sz="2000" dirty="0"/>
              <a:t>:</a:t>
            </a:r>
            <a:r>
              <a:rPr lang="zh-CN" altLang="en-US" sz="2000" dirty="0"/>
              <a:t> </a:t>
            </a:r>
            <a:r>
              <a:rPr lang="en-US" altLang="zh-CN" sz="2000" dirty="0"/>
              <a:t>Samsung</a:t>
            </a:r>
            <a:r>
              <a:rPr lang="zh-CN" altLang="en-US" sz="2000" dirty="0"/>
              <a:t> </a:t>
            </a:r>
            <a:r>
              <a:rPr lang="en-US" altLang="zh-CN" sz="2000" dirty="0"/>
              <a:t>Galaxy</a:t>
            </a:r>
            <a:r>
              <a:rPr lang="zh-CN" altLang="en-US" sz="2000" dirty="0"/>
              <a:t> </a:t>
            </a:r>
            <a:r>
              <a:rPr lang="en-US" altLang="zh-CN" sz="2000" dirty="0" smtClean="0"/>
              <a:t>S6,</a:t>
            </a:r>
            <a:r>
              <a:rPr lang="zh-CN" altLang="en-US" sz="2000" dirty="0" smtClean="0"/>
              <a:t> </a:t>
            </a:r>
            <a:r>
              <a:rPr lang="en-US" altLang="zh-CN" sz="2000" dirty="0" smtClean="0"/>
              <a:t>Android</a:t>
            </a:r>
            <a:r>
              <a:rPr lang="zh-CN" altLang="en-US" sz="2000" dirty="0" smtClean="0"/>
              <a:t> </a:t>
            </a:r>
            <a:r>
              <a:rPr lang="en-US" altLang="zh-CN" sz="2000" dirty="0" smtClean="0"/>
              <a:t>5.1.1</a:t>
            </a:r>
          </a:p>
          <a:p>
            <a:pPr marL="428615" indent="-428615">
              <a:buFont typeface="Arial" charset="0"/>
              <a:buChar char="•"/>
            </a:pPr>
            <a:endParaRPr lang="en-US" altLang="zh-CN" sz="2000" dirty="0"/>
          </a:p>
          <a:p>
            <a:pPr marL="428615" indent="-428615">
              <a:buFont typeface="Arial" charset="0"/>
              <a:buChar char="•"/>
            </a:pPr>
            <a:endParaRPr lang="en-US" altLang="zh-CN" sz="2000" dirty="0"/>
          </a:p>
          <a:p>
            <a:pPr marL="428615" indent="-428615">
              <a:buFont typeface="Arial" charset="0"/>
              <a:buChar char="•"/>
            </a:pPr>
            <a:r>
              <a:rPr lang="en-US" altLang="zh-CN" sz="2000" dirty="0"/>
              <a:t>Two categories of attacks:</a:t>
            </a:r>
          </a:p>
          <a:p>
            <a:pPr marL="771506" lvl="1" indent="-428615">
              <a:buFont typeface="Arial" charset="0"/>
              <a:buChar char="•"/>
            </a:pPr>
            <a:r>
              <a:rPr lang="en-US" sz="1900" dirty="0"/>
              <a:t>detecting hardware events</a:t>
            </a:r>
            <a:endParaRPr lang="en-US" sz="1900" dirty="0">
              <a:solidFill>
                <a:srgbClr val="FF0000"/>
              </a:solidFill>
            </a:endParaRPr>
          </a:p>
          <a:p>
            <a:pPr marL="771506" lvl="1" indent="-428615">
              <a:buFont typeface="Arial" charset="0"/>
              <a:buChar char="•"/>
            </a:pPr>
            <a:r>
              <a:rPr lang="en-US" sz="1900" dirty="0"/>
              <a:t>tracing software execution paths</a:t>
            </a:r>
            <a:r>
              <a:rPr lang="zh-CN" altLang="en-US" sz="1900" dirty="0"/>
              <a:t> 	</a:t>
            </a:r>
            <a:endParaRPr lang="en-US" sz="1900" dirty="0"/>
          </a:p>
          <a:p>
            <a:pPr marL="771506" lvl="1" indent="-428615">
              <a:buFont typeface="Arial" charset="0"/>
              <a:buChar char="•"/>
            </a:pPr>
            <a:endParaRPr lang="en-US" altLang="zh-CN" sz="1900" dirty="0"/>
          </a:p>
          <a:p>
            <a:endParaRPr lang="zh-CN" altLang="en-US" sz="2000" dirty="0"/>
          </a:p>
        </p:txBody>
      </p:sp>
      <p:sp>
        <p:nvSpPr>
          <p:cNvPr id="5" name="TextBox 4"/>
          <p:cNvSpPr txBox="1"/>
          <p:nvPr/>
        </p:nvSpPr>
        <p:spPr>
          <a:xfrm>
            <a:off x="4325112" y="3089914"/>
            <a:ext cx="2532888" cy="400110"/>
          </a:xfrm>
          <a:prstGeom prst="rect">
            <a:avLst/>
          </a:prstGeom>
          <a:noFill/>
        </p:spPr>
        <p:txBody>
          <a:bodyPr wrap="square" rtlCol="0">
            <a:spAutoFit/>
          </a:bodyPr>
          <a:lstStyle/>
          <a:p>
            <a:r>
              <a:rPr lang="en-US" altLang="zh-CN" sz="2000" dirty="0">
                <a:solidFill>
                  <a:srgbClr val="FF0000"/>
                </a:solidFill>
              </a:rPr>
              <a:t>---</a:t>
            </a:r>
            <a:r>
              <a:rPr lang="zh-CN" altLang="en-US" sz="2000" dirty="0">
                <a:solidFill>
                  <a:srgbClr val="FF0000"/>
                </a:solidFill>
              </a:rPr>
              <a:t> </a:t>
            </a:r>
            <a:r>
              <a:rPr lang="en-US" altLang="zh-CN" sz="2000" dirty="0">
                <a:solidFill>
                  <a:srgbClr val="FF0000"/>
                </a:solidFill>
              </a:rPr>
              <a:t>T</a:t>
            </a:r>
            <a:r>
              <a:rPr lang="en-US" altLang="zh-CN" sz="2000" dirty="0" smtClean="0">
                <a:solidFill>
                  <a:srgbClr val="FF0000"/>
                </a:solidFill>
              </a:rPr>
              <a:t>ouchscreen</a:t>
            </a:r>
            <a:endParaRPr lang="en-US" sz="2000" dirty="0"/>
          </a:p>
        </p:txBody>
      </p:sp>
      <p:sp>
        <p:nvSpPr>
          <p:cNvPr id="8" name="Content Placeholder 7"/>
          <p:cNvSpPr>
            <a:spLocks noGrp="1"/>
          </p:cNvSpPr>
          <p:nvPr>
            <p:ph idx="15"/>
          </p:nvPr>
        </p:nvSpPr>
        <p:spPr/>
        <p:txBody>
          <a:bodyPr/>
          <a:lstStyle/>
          <a:p>
            <a:endParaRPr lang="en-US"/>
          </a:p>
        </p:txBody>
      </p:sp>
      <p:sp>
        <p:nvSpPr>
          <p:cNvPr id="10" name="TextBox 9"/>
          <p:cNvSpPr txBox="1"/>
          <p:nvPr/>
        </p:nvSpPr>
        <p:spPr>
          <a:xfrm>
            <a:off x="4879692" y="3406059"/>
            <a:ext cx="2532888" cy="369332"/>
          </a:xfrm>
          <a:prstGeom prst="rect">
            <a:avLst/>
          </a:prstGeom>
          <a:noFill/>
        </p:spPr>
        <p:txBody>
          <a:bodyPr wrap="square" rtlCol="0">
            <a:spAutoFit/>
          </a:bodyPr>
          <a:lstStyle/>
          <a:p>
            <a:r>
              <a:rPr lang="en-US" altLang="zh-CN" dirty="0">
                <a:solidFill>
                  <a:srgbClr val="FF0000"/>
                </a:solidFill>
              </a:rPr>
              <a:t>---</a:t>
            </a:r>
            <a:r>
              <a:rPr lang="zh-CN" altLang="en-US" dirty="0">
                <a:solidFill>
                  <a:srgbClr val="FF0000"/>
                </a:solidFill>
              </a:rPr>
              <a:t> </a:t>
            </a:r>
            <a:r>
              <a:rPr lang="en-US" altLang="zh-CN" dirty="0" err="1" smtClean="0">
                <a:solidFill>
                  <a:srgbClr val="FF0000"/>
                </a:solidFill>
              </a:rPr>
              <a:t>SurfaceFlinger</a:t>
            </a:r>
            <a:endParaRPr lang="en-US" dirty="0"/>
          </a:p>
        </p:txBody>
      </p:sp>
      <p:sp>
        <p:nvSpPr>
          <p:cNvPr id="2" name="Content Placeholder 1"/>
          <p:cNvSpPr>
            <a:spLocks noGrp="1"/>
          </p:cNvSpPr>
          <p:nvPr>
            <p:ph idx="15"/>
          </p:nvPr>
        </p:nvSpPr>
        <p:spPr/>
        <p:txBody>
          <a:bodyPr/>
          <a:lstStyle/>
          <a:p>
            <a:endParaRPr lang="en-US"/>
          </a:p>
        </p:txBody>
      </p:sp>
      <p:sp>
        <p:nvSpPr>
          <p:cNvPr id="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102713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437" y="921640"/>
            <a:ext cx="6476135" cy="461665"/>
          </a:xfrm>
          <a:prstGeom prst="rect">
            <a:avLst/>
          </a:prstGeom>
          <a:noFill/>
        </p:spPr>
        <p:txBody>
          <a:bodyPr wrap="square" rtlCol="0">
            <a:spAutoFit/>
          </a:bodyPr>
          <a:lstStyle/>
          <a:p>
            <a:pPr algn="ctr"/>
            <a:r>
              <a:rPr lang="en-US" altLang="zh-CN" sz="2400" dirty="0"/>
              <a:t>An Interrupt-based Touchscreen Side Channel</a:t>
            </a:r>
          </a:p>
        </p:txBody>
      </p:sp>
      <p:sp>
        <p:nvSpPr>
          <p:cNvPr id="4" name="Rounded Rectangle 3"/>
          <p:cNvSpPr/>
          <p:nvPr/>
        </p:nvSpPr>
        <p:spPr>
          <a:xfrm>
            <a:off x="267238" y="1966923"/>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a:t>
            </a:r>
            <a:r>
              <a:rPr lang="en-US" sz="1350" dirty="0" err="1">
                <a:solidFill>
                  <a:sysClr val="windowText" lastClr="000000"/>
                </a:solidFill>
              </a:rPr>
              <a:t>proc</a:t>
            </a:r>
            <a:r>
              <a:rPr lang="en-US" sz="1350" dirty="0">
                <a:solidFill>
                  <a:sysClr val="windowText" lastClr="000000"/>
                </a:solidFill>
              </a:rPr>
              <a:t>/interrupts</a:t>
            </a:r>
          </a:p>
        </p:txBody>
      </p:sp>
      <p:pic>
        <p:nvPicPr>
          <p:cNvPr id="7" name="Picture 6"/>
          <p:cNvPicPr>
            <a:picLocks noChangeAspect="1"/>
          </p:cNvPicPr>
          <p:nvPr/>
        </p:nvPicPr>
        <p:blipFill>
          <a:blip r:embed="rId3"/>
          <a:stretch>
            <a:fillRect/>
          </a:stretch>
        </p:blipFill>
        <p:spPr>
          <a:xfrm>
            <a:off x="1978903" y="1760433"/>
            <a:ext cx="4879097" cy="2199915"/>
          </a:xfrm>
          <a:prstGeom prst="rect">
            <a:avLst/>
          </a:prstGeom>
        </p:spPr>
      </p:pic>
      <p:sp>
        <p:nvSpPr>
          <p:cNvPr id="5" name="Content Placeholder 4"/>
          <p:cNvSpPr>
            <a:spLocks noGrp="1"/>
          </p:cNvSpPr>
          <p:nvPr>
            <p:ph idx="15"/>
          </p:nvPr>
        </p:nvSpPr>
        <p:spPr/>
        <p:txBody>
          <a:bodyPr/>
          <a:lstStyle/>
          <a:p>
            <a:endParaRPr lang="en-US"/>
          </a:p>
        </p:txBody>
      </p:sp>
      <p:sp>
        <p:nvSpPr>
          <p:cNvPr id="9" name="TextBox 8"/>
          <p:cNvSpPr txBox="1"/>
          <p:nvPr/>
        </p:nvSpPr>
        <p:spPr>
          <a:xfrm>
            <a:off x="267238" y="1441540"/>
            <a:ext cx="1932884" cy="300082"/>
          </a:xfrm>
          <a:prstGeom prst="rect">
            <a:avLst/>
          </a:prstGeom>
          <a:noFill/>
        </p:spPr>
        <p:txBody>
          <a:bodyPr wrap="square" rtlCol="0">
            <a:spAutoFit/>
          </a:bodyPr>
          <a:lstStyle/>
          <a:p>
            <a:r>
              <a:rPr lang="en-US" sz="1350" dirty="0"/>
              <a:t>[</a:t>
            </a:r>
            <a:r>
              <a:rPr lang="en-US" sz="1350" dirty="0" err="1"/>
              <a:t>Diao</a:t>
            </a:r>
            <a:r>
              <a:rPr lang="en-US" sz="1350" dirty="0"/>
              <a:t> et al., </a:t>
            </a:r>
            <a:r>
              <a:rPr lang="en-US" sz="1350" dirty="0" smtClean="0"/>
              <a:t>SP’16</a:t>
            </a:r>
            <a:r>
              <a:rPr lang="en-US" sz="1350" dirty="0"/>
              <a:t>]</a:t>
            </a:r>
          </a:p>
        </p:txBody>
      </p:sp>
      <p:sp>
        <p:nvSpPr>
          <p:cNvPr id="2" name="Content Placeholder 1"/>
          <p:cNvSpPr>
            <a:spLocks noGrp="1"/>
          </p:cNvSpPr>
          <p:nvPr>
            <p:ph idx="15"/>
          </p:nvPr>
        </p:nvSpPr>
        <p:spPr/>
        <p:txBody>
          <a:bodyPr/>
          <a:lstStyle/>
          <a:p>
            <a:endParaRPr lang="en-US"/>
          </a:p>
        </p:txBody>
      </p:sp>
      <p:sp>
        <p:nvSpPr>
          <p:cNvPr id="11"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45654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37925" y="3085033"/>
            <a:ext cx="2358034" cy="1145136"/>
          </a:xfrm>
          <a:prstGeom prst="rect">
            <a:avLst/>
          </a:prstGeom>
        </p:spPr>
      </p:pic>
      <p:sp>
        <p:nvSpPr>
          <p:cNvPr id="4" name="Rounded Rectangle 3"/>
          <p:cNvSpPr/>
          <p:nvPr/>
        </p:nvSpPr>
        <p:spPr>
          <a:xfrm>
            <a:off x="267238" y="1966923"/>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a:t>
            </a:r>
            <a:r>
              <a:rPr lang="en-US" sz="1350" dirty="0" err="1">
                <a:solidFill>
                  <a:sysClr val="windowText" lastClr="000000"/>
                </a:solidFill>
              </a:rPr>
              <a:t>proc</a:t>
            </a:r>
            <a:r>
              <a:rPr lang="en-US" sz="1350" dirty="0">
                <a:solidFill>
                  <a:sysClr val="windowText" lastClr="000000"/>
                </a:solidFill>
              </a:rPr>
              <a:t>/interrupts</a:t>
            </a:r>
          </a:p>
        </p:txBody>
      </p:sp>
      <p:cxnSp>
        <p:nvCxnSpPr>
          <p:cNvPr id="5" name="Straight Arrow Connector 4"/>
          <p:cNvCxnSpPr/>
          <p:nvPr/>
        </p:nvCxnSpPr>
        <p:spPr>
          <a:xfrm flipV="1">
            <a:off x="2022040" y="2171991"/>
            <a:ext cx="454585" cy="274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2625876" y="1972550"/>
            <a:ext cx="1829695" cy="398884"/>
          </a:xfrm>
          <a:prstGeom prst="roundRect">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Interrupt Time Series</a:t>
            </a:r>
            <a:endParaRPr lang="en-US" sz="1350" dirty="0">
              <a:solidFill>
                <a:sysClr val="windowText" lastClr="000000"/>
              </a:solidFill>
            </a:endParaRPr>
          </a:p>
        </p:txBody>
      </p:sp>
      <p:sp>
        <p:nvSpPr>
          <p:cNvPr id="11" name="TextBox 10"/>
          <p:cNvSpPr txBox="1"/>
          <p:nvPr/>
        </p:nvSpPr>
        <p:spPr>
          <a:xfrm>
            <a:off x="248437" y="921640"/>
            <a:ext cx="6476135" cy="461665"/>
          </a:xfrm>
          <a:prstGeom prst="rect">
            <a:avLst/>
          </a:prstGeom>
          <a:noFill/>
        </p:spPr>
        <p:txBody>
          <a:bodyPr wrap="square" rtlCol="0">
            <a:spAutoFit/>
          </a:bodyPr>
          <a:lstStyle/>
          <a:p>
            <a:pPr algn="ctr"/>
            <a:r>
              <a:rPr lang="en-US" altLang="zh-CN" sz="2400" dirty="0"/>
              <a:t>An Interrupt-based Touchscreen Side Channel</a:t>
            </a:r>
          </a:p>
        </p:txBody>
      </p:sp>
      <p:sp>
        <p:nvSpPr>
          <p:cNvPr id="3" name="Content Placeholder 2"/>
          <p:cNvSpPr>
            <a:spLocks noGrp="1"/>
          </p:cNvSpPr>
          <p:nvPr>
            <p:ph idx="15"/>
          </p:nvPr>
        </p:nvSpPr>
        <p:spPr/>
        <p:txBody>
          <a:bodyPr/>
          <a:lstStyle/>
          <a:p>
            <a:endParaRPr lang="en-US"/>
          </a:p>
        </p:txBody>
      </p:sp>
      <p:pic>
        <p:nvPicPr>
          <p:cNvPr id="15" name="Content Placeholder 6"/>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2495959" y="2386237"/>
            <a:ext cx="3742471" cy="2806856"/>
          </a:xfrm>
          <a:ln>
            <a:noFill/>
          </a:ln>
        </p:spPr>
      </p:pic>
      <p:sp>
        <p:nvSpPr>
          <p:cNvPr id="13" name="TextBox 12"/>
          <p:cNvSpPr txBox="1"/>
          <p:nvPr/>
        </p:nvSpPr>
        <p:spPr>
          <a:xfrm>
            <a:off x="267238" y="1441540"/>
            <a:ext cx="1932884" cy="300082"/>
          </a:xfrm>
          <a:prstGeom prst="rect">
            <a:avLst/>
          </a:prstGeom>
          <a:noFill/>
        </p:spPr>
        <p:txBody>
          <a:bodyPr wrap="square" rtlCol="0">
            <a:spAutoFit/>
          </a:bodyPr>
          <a:lstStyle/>
          <a:p>
            <a:r>
              <a:rPr lang="en-US" sz="1350" dirty="0"/>
              <a:t>[</a:t>
            </a:r>
            <a:r>
              <a:rPr lang="en-US" sz="1350" dirty="0" err="1"/>
              <a:t>Diao</a:t>
            </a:r>
            <a:r>
              <a:rPr lang="en-US" sz="1350" dirty="0"/>
              <a:t> et al., </a:t>
            </a:r>
            <a:r>
              <a:rPr lang="en-US" sz="1350" dirty="0" smtClean="0"/>
              <a:t>SP’16</a:t>
            </a:r>
            <a:r>
              <a:rPr lang="en-US" sz="1350" dirty="0"/>
              <a:t>]</a:t>
            </a:r>
          </a:p>
        </p:txBody>
      </p:sp>
      <p:sp>
        <p:nvSpPr>
          <p:cNvPr id="2" name="Content Placeholder 1"/>
          <p:cNvSpPr>
            <a:spLocks noGrp="1"/>
          </p:cNvSpPr>
          <p:nvPr>
            <p:ph idx="15"/>
          </p:nvPr>
        </p:nvSpPr>
        <p:spPr/>
        <p:txBody>
          <a:bodyPr/>
          <a:lstStyle/>
          <a:p>
            <a:endParaRPr lang="en-US"/>
          </a:p>
        </p:txBody>
      </p:sp>
      <p:sp>
        <p:nvSpPr>
          <p:cNvPr id="16"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692981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566069"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1" name="Oval 20"/>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IDLE</a:t>
            </a:r>
          </a:p>
        </p:txBody>
      </p:sp>
      <p:sp>
        <p:nvSpPr>
          <p:cNvPr id="5" name="Content Placeholder 4"/>
          <p:cNvSpPr>
            <a:spLocks noGrp="1"/>
          </p:cNvSpPr>
          <p:nvPr>
            <p:ph idx="15"/>
          </p:nvPr>
        </p:nvSpPr>
        <p:spPr/>
        <p:txBody>
          <a:bodyPr/>
          <a:lstStyle/>
          <a:p>
            <a:endParaRPr lang="en-US"/>
          </a:p>
        </p:txBody>
      </p:sp>
      <p:sp>
        <p:nvSpPr>
          <p:cNvPr id="28" name="TextBox 27"/>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22"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84556329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7238" y="1966923"/>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a:t>
            </a:r>
            <a:r>
              <a:rPr lang="en-US" sz="1350" dirty="0" err="1">
                <a:solidFill>
                  <a:sysClr val="windowText" lastClr="000000"/>
                </a:solidFill>
              </a:rPr>
              <a:t>proc</a:t>
            </a:r>
            <a:r>
              <a:rPr lang="en-US" sz="1350" dirty="0">
                <a:solidFill>
                  <a:sysClr val="windowText" lastClr="000000"/>
                </a:solidFill>
              </a:rPr>
              <a:t>/interrupts</a:t>
            </a:r>
          </a:p>
        </p:txBody>
      </p:sp>
      <p:cxnSp>
        <p:nvCxnSpPr>
          <p:cNvPr id="5" name="Straight Arrow Connector 4"/>
          <p:cNvCxnSpPr/>
          <p:nvPr/>
        </p:nvCxnSpPr>
        <p:spPr>
          <a:xfrm flipV="1">
            <a:off x="2022040" y="2171991"/>
            <a:ext cx="454585" cy="274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2625876" y="1972550"/>
            <a:ext cx="1829695" cy="398884"/>
          </a:xfrm>
          <a:prstGeom prst="roundRect">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Interrupt Time Series</a:t>
            </a:r>
            <a:endParaRPr lang="en-US" sz="1350" dirty="0">
              <a:solidFill>
                <a:sysClr val="windowText" lastClr="000000"/>
              </a:solidFill>
            </a:endParaRPr>
          </a:p>
        </p:txBody>
      </p:sp>
      <p:cxnSp>
        <p:nvCxnSpPr>
          <p:cNvPr id="14" name="Straight Arrow Connector 13"/>
          <p:cNvCxnSpPr/>
          <p:nvPr/>
        </p:nvCxnSpPr>
        <p:spPr>
          <a:xfrm flipV="1">
            <a:off x="4604823" y="2171991"/>
            <a:ext cx="454585" cy="274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5208659" y="1966923"/>
            <a:ext cx="1382046" cy="398884"/>
          </a:xfrm>
          <a:prstGeom prst="roundRect">
            <a:avLst/>
          </a:prstGeom>
          <a:solidFill>
            <a:srgbClr val="FF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350" dirty="0">
                <a:solidFill>
                  <a:sysClr val="windowText" lastClr="000000"/>
                </a:solidFill>
              </a:rPr>
              <a:t>Unlock</a:t>
            </a:r>
            <a:r>
              <a:rPr lang="zh-CN" altLang="en-US" sz="1350" dirty="0">
                <a:solidFill>
                  <a:sysClr val="windowText" lastClr="000000"/>
                </a:solidFill>
              </a:rPr>
              <a:t> </a:t>
            </a:r>
            <a:r>
              <a:rPr lang="en-US" altLang="zh-CN" sz="1350" dirty="0">
                <a:solidFill>
                  <a:sysClr val="windowText" lastClr="000000"/>
                </a:solidFill>
              </a:rPr>
              <a:t>Pattern</a:t>
            </a:r>
            <a:endParaRPr lang="en-US" sz="1350" dirty="0">
              <a:solidFill>
                <a:sysClr val="windowText" lastClr="000000"/>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081" y="2489846"/>
            <a:ext cx="1316624" cy="2342495"/>
          </a:xfrm>
          <a:prstGeom prst="rect">
            <a:avLst/>
          </a:prstGeom>
        </p:spPr>
      </p:pic>
      <p:sp>
        <p:nvSpPr>
          <p:cNvPr id="15" name="TextBox 14"/>
          <p:cNvSpPr txBox="1"/>
          <p:nvPr/>
        </p:nvSpPr>
        <p:spPr>
          <a:xfrm>
            <a:off x="248437" y="921640"/>
            <a:ext cx="6476135" cy="461665"/>
          </a:xfrm>
          <a:prstGeom prst="rect">
            <a:avLst/>
          </a:prstGeom>
          <a:noFill/>
        </p:spPr>
        <p:txBody>
          <a:bodyPr wrap="square" rtlCol="0">
            <a:spAutoFit/>
          </a:bodyPr>
          <a:lstStyle/>
          <a:p>
            <a:pPr algn="ctr"/>
            <a:r>
              <a:rPr lang="en-US" altLang="zh-CN" sz="2400" dirty="0"/>
              <a:t>An Interrupt-based Touchscreen Side Channel</a:t>
            </a:r>
          </a:p>
        </p:txBody>
      </p:sp>
      <p:pic>
        <p:nvPicPr>
          <p:cNvPr id="17" name="Picture 16"/>
          <p:cNvPicPr>
            <a:picLocks noChangeAspect="1"/>
          </p:cNvPicPr>
          <p:nvPr/>
        </p:nvPicPr>
        <p:blipFill>
          <a:blip r:embed="rId4"/>
          <a:stretch>
            <a:fillRect/>
          </a:stretch>
        </p:blipFill>
        <p:spPr>
          <a:xfrm>
            <a:off x="137925" y="3085033"/>
            <a:ext cx="2358034" cy="1145136"/>
          </a:xfrm>
          <a:prstGeom prst="rect">
            <a:avLst/>
          </a:prstGeom>
        </p:spPr>
      </p:pic>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5"/>
          </p:nvPr>
        </p:nvSpPr>
        <p:spPr/>
        <p:txBody>
          <a:bodyPr/>
          <a:lstStyle/>
          <a:p>
            <a:endParaRPr lang="en-US"/>
          </a:p>
        </p:txBody>
      </p:sp>
      <p:pic>
        <p:nvPicPr>
          <p:cNvPr id="20" name="Content Placeholder 6"/>
          <p:cNvPicPr>
            <a:picLocks noGrp="1" noChangeAspect="1"/>
          </p:cNvPicPr>
          <p:nvPr>
            <p:ph idx="15"/>
          </p:nvPr>
        </p:nvPicPr>
        <p:blipFill>
          <a:blip r:embed="rId5">
            <a:extLst>
              <a:ext uri="{28A0092B-C50C-407E-A947-70E740481C1C}">
                <a14:useLocalDpi xmlns:a14="http://schemas.microsoft.com/office/drawing/2010/main" val="0"/>
              </a:ext>
            </a:extLst>
          </a:blip>
          <a:stretch>
            <a:fillRect/>
          </a:stretch>
        </p:blipFill>
        <p:spPr>
          <a:xfrm>
            <a:off x="2249123" y="2620267"/>
            <a:ext cx="2766221" cy="2074668"/>
          </a:xfrm>
          <a:ln>
            <a:noFill/>
          </a:ln>
        </p:spPr>
      </p:pic>
      <p:sp>
        <p:nvSpPr>
          <p:cNvPr id="16" name="TextBox 15"/>
          <p:cNvSpPr txBox="1"/>
          <p:nvPr/>
        </p:nvSpPr>
        <p:spPr>
          <a:xfrm>
            <a:off x="267238" y="1441540"/>
            <a:ext cx="1932884" cy="300082"/>
          </a:xfrm>
          <a:prstGeom prst="rect">
            <a:avLst/>
          </a:prstGeom>
          <a:noFill/>
        </p:spPr>
        <p:txBody>
          <a:bodyPr wrap="square" rtlCol="0">
            <a:spAutoFit/>
          </a:bodyPr>
          <a:lstStyle/>
          <a:p>
            <a:r>
              <a:rPr lang="en-US" sz="1350" dirty="0"/>
              <a:t>[</a:t>
            </a:r>
            <a:r>
              <a:rPr lang="en-US" sz="1350" dirty="0" err="1"/>
              <a:t>Diao</a:t>
            </a:r>
            <a:r>
              <a:rPr lang="en-US" sz="1350" dirty="0"/>
              <a:t> et al., </a:t>
            </a:r>
            <a:r>
              <a:rPr lang="en-US" sz="1350" dirty="0" smtClean="0"/>
              <a:t>SP’16</a:t>
            </a:r>
            <a:r>
              <a:rPr lang="en-US" sz="1350" dirty="0"/>
              <a:t>]</a:t>
            </a:r>
          </a:p>
        </p:txBody>
      </p:sp>
      <p:sp>
        <p:nvSpPr>
          <p:cNvPr id="2" name="Content Placeholder 1"/>
          <p:cNvSpPr>
            <a:spLocks noGrp="1"/>
          </p:cNvSpPr>
          <p:nvPr>
            <p:ph idx="15"/>
          </p:nvPr>
        </p:nvSpPr>
        <p:spPr/>
        <p:txBody>
          <a:bodyPr/>
          <a:lstStyle/>
          <a:p>
            <a:endParaRPr lang="en-US"/>
          </a:p>
        </p:txBody>
      </p:sp>
      <p:sp>
        <p:nvSpPr>
          <p:cNvPr id="1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0450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7238" y="1966923"/>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a:t>
            </a:r>
            <a:r>
              <a:rPr lang="en-US" sz="1350" dirty="0" err="1">
                <a:solidFill>
                  <a:sysClr val="windowText" lastClr="000000"/>
                </a:solidFill>
              </a:rPr>
              <a:t>proc</a:t>
            </a:r>
            <a:r>
              <a:rPr lang="en-US" sz="1350" dirty="0">
                <a:solidFill>
                  <a:sysClr val="windowText" lastClr="000000"/>
                </a:solidFill>
              </a:rPr>
              <a:t>/interrupts</a:t>
            </a:r>
          </a:p>
        </p:txBody>
      </p:sp>
      <p:cxnSp>
        <p:nvCxnSpPr>
          <p:cNvPr id="5" name="Straight Arrow Connector 4"/>
          <p:cNvCxnSpPr/>
          <p:nvPr/>
        </p:nvCxnSpPr>
        <p:spPr>
          <a:xfrm flipV="1">
            <a:off x="2022040" y="2171991"/>
            <a:ext cx="454585" cy="274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7238" y="1441540"/>
            <a:ext cx="1932884" cy="300082"/>
          </a:xfrm>
          <a:prstGeom prst="rect">
            <a:avLst/>
          </a:prstGeom>
          <a:noFill/>
        </p:spPr>
        <p:txBody>
          <a:bodyPr wrap="square" rtlCol="0">
            <a:spAutoFit/>
          </a:bodyPr>
          <a:lstStyle/>
          <a:p>
            <a:r>
              <a:rPr lang="en-US" sz="1350" dirty="0"/>
              <a:t>[</a:t>
            </a:r>
            <a:r>
              <a:rPr lang="en-US" sz="1350" dirty="0" err="1"/>
              <a:t>Diao</a:t>
            </a:r>
            <a:r>
              <a:rPr lang="en-US" sz="1350" dirty="0"/>
              <a:t> et al., </a:t>
            </a:r>
            <a:r>
              <a:rPr lang="en-US" sz="1350" dirty="0" smtClean="0"/>
              <a:t>SP’16</a:t>
            </a:r>
            <a:r>
              <a:rPr lang="en-US" sz="1350" dirty="0"/>
              <a:t>]</a:t>
            </a:r>
          </a:p>
        </p:txBody>
      </p:sp>
      <p:sp>
        <p:nvSpPr>
          <p:cNvPr id="12" name="Rounded Rectangle 11"/>
          <p:cNvSpPr/>
          <p:nvPr/>
        </p:nvSpPr>
        <p:spPr>
          <a:xfrm>
            <a:off x="2625876" y="1972550"/>
            <a:ext cx="1829695" cy="398884"/>
          </a:xfrm>
          <a:prstGeom prst="roundRect">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solidFill>
                  <a:sysClr val="windowText" lastClr="000000"/>
                </a:solidFill>
              </a:rPr>
              <a:t>Interrupt Time Series</a:t>
            </a:r>
            <a:endParaRPr lang="en-US" sz="1350" dirty="0">
              <a:solidFill>
                <a:sysClr val="windowText" lastClr="000000"/>
              </a:solidFill>
            </a:endParaRPr>
          </a:p>
        </p:txBody>
      </p:sp>
      <p:cxnSp>
        <p:nvCxnSpPr>
          <p:cNvPr id="14" name="Straight Arrow Connector 13"/>
          <p:cNvCxnSpPr/>
          <p:nvPr/>
        </p:nvCxnSpPr>
        <p:spPr>
          <a:xfrm flipV="1">
            <a:off x="4604823" y="2171991"/>
            <a:ext cx="454585" cy="274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5208659" y="1966923"/>
            <a:ext cx="1382046" cy="398884"/>
          </a:xfrm>
          <a:prstGeom prst="roundRect">
            <a:avLst/>
          </a:prstGeom>
          <a:solidFill>
            <a:srgbClr val="FF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350" dirty="0">
                <a:solidFill>
                  <a:sysClr val="windowText" lastClr="000000"/>
                </a:solidFill>
              </a:rPr>
              <a:t>Unlock</a:t>
            </a:r>
            <a:r>
              <a:rPr lang="zh-CN" altLang="en-US" sz="1350" dirty="0">
                <a:solidFill>
                  <a:sysClr val="windowText" lastClr="000000"/>
                </a:solidFill>
              </a:rPr>
              <a:t> </a:t>
            </a:r>
            <a:r>
              <a:rPr lang="en-US" altLang="zh-CN" sz="1350" dirty="0">
                <a:solidFill>
                  <a:sysClr val="windowText" lastClr="000000"/>
                </a:solidFill>
              </a:rPr>
              <a:t>Pattern</a:t>
            </a:r>
            <a:endParaRPr lang="en-US" sz="1350" dirty="0">
              <a:solidFill>
                <a:sysClr val="windowText" lastClr="000000"/>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081" y="2489846"/>
            <a:ext cx="1316624" cy="2342495"/>
          </a:xfrm>
          <a:prstGeom prst="rect">
            <a:avLst/>
          </a:prstGeom>
        </p:spPr>
      </p:pic>
      <p:sp>
        <p:nvSpPr>
          <p:cNvPr id="15" name="TextBox 14"/>
          <p:cNvSpPr txBox="1"/>
          <p:nvPr/>
        </p:nvSpPr>
        <p:spPr>
          <a:xfrm>
            <a:off x="248437" y="921640"/>
            <a:ext cx="6476135" cy="461665"/>
          </a:xfrm>
          <a:prstGeom prst="rect">
            <a:avLst/>
          </a:prstGeom>
          <a:noFill/>
        </p:spPr>
        <p:txBody>
          <a:bodyPr wrap="square" rtlCol="0">
            <a:spAutoFit/>
          </a:bodyPr>
          <a:lstStyle/>
          <a:p>
            <a:pPr algn="ctr"/>
            <a:r>
              <a:rPr lang="en-US" altLang="zh-CN" sz="2400" dirty="0"/>
              <a:t>An Interrupt-based Touchscreen Side Channel</a:t>
            </a:r>
          </a:p>
        </p:txBody>
      </p:sp>
      <p:pic>
        <p:nvPicPr>
          <p:cNvPr id="17" name="Picture 16"/>
          <p:cNvPicPr>
            <a:picLocks noChangeAspect="1"/>
          </p:cNvPicPr>
          <p:nvPr/>
        </p:nvPicPr>
        <p:blipFill>
          <a:blip r:embed="rId4"/>
          <a:stretch>
            <a:fillRect/>
          </a:stretch>
        </p:blipFill>
        <p:spPr>
          <a:xfrm>
            <a:off x="137925" y="3085033"/>
            <a:ext cx="2358034" cy="1145136"/>
          </a:xfrm>
          <a:prstGeom prst="rect">
            <a:avLst/>
          </a:prstGeom>
        </p:spPr>
      </p:pic>
      <p:sp>
        <p:nvSpPr>
          <p:cNvPr id="20" name="Rectangle 19"/>
          <p:cNvSpPr/>
          <p:nvPr/>
        </p:nvSpPr>
        <p:spPr>
          <a:xfrm>
            <a:off x="170900" y="1850686"/>
            <a:ext cx="1911800" cy="655031"/>
          </a:xfrm>
          <a:prstGeom prst="rect">
            <a:avLst/>
          </a:prstGeom>
          <a:solidFill>
            <a:schemeClr val="accent2"/>
          </a:solidFill>
          <a:ln w="38100" cap="flat">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Content Placeholder 7"/>
          <p:cNvSpPr>
            <a:spLocks noGrp="1"/>
          </p:cNvSpPr>
          <p:nvPr>
            <p:ph idx="15"/>
          </p:nvPr>
        </p:nvSpPr>
        <p:spPr/>
        <p:txBody>
          <a:bodyPr/>
          <a:lstStyle/>
          <a:p>
            <a:endParaRPr lang="en-US"/>
          </a:p>
        </p:txBody>
      </p:sp>
      <p:pic>
        <p:nvPicPr>
          <p:cNvPr id="21" name="Content Placeholder 6"/>
          <p:cNvPicPr>
            <a:picLocks noGrp="1" noChangeAspect="1"/>
          </p:cNvPicPr>
          <p:nvPr>
            <p:ph idx="15"/>
          </p:nvPr>
        </p:nvPicPr>
        <p:blipFill>
          <a:blip r:embed="rId5">
            <a:extLst>
              <a:ext uri="{28A0092B-C50C-407E-A947-70E740481C1C}">
                <a14:useLocalDpi xmlns:a14="http://schemas.microsoft.com/office/drawing/2010/main" val="0"/>
              </a:ext>
            </a:extLst>
          </a:blip>
          <a:stretch>
            <a:fillRect/>
          </a:stretch>
        </p:blipFill>
        <p:spPr>
          <a:xfrm>
            <a:off x="2249123" y="2620267"/>
            <a:ext cx="2766221" cy="2074668"/>
          </a:xfrm>
          <a:ln>
            <a:noFill/>
          </a:ln>
        </p:spPr>
      </p:pic>
      <p:pic>
        <p:nvPicPr>
          <p:cNvPr id="19" name="Picture 18"/>
          <p:cNvPicPr>
            <a:picLocks noChangeAspect="1"/>
          </p:cNvPicPr>
          <p:nvPr/>
        </p:nvPicPr>
        <p:blipFill>
          <a:blip r:embed="rId6"/>
          <a:stretch>
            <a:fillRect/>
          </a:stretch>
        </p:blipFill>
        <p:spPr>
          <a:xfrm>
            <a:off x="0" y="2768123"/>
            <a:ext cx="2358034" cy="2358034"/>
          </a:xfrm>
          <a:prstGeom prst="rect">
            <a:avLst/>
          </a:prstGeom>
        </p:spPr>
      </p:pic>
      <p:sp>
        <p:nvSpPr>
          <p:cNvPr id="16" name="Rectangle 15"/>
          <p:cNvSpPr/>
          <p:nvPr/>
        </p:nvSpPr>
        <p:spPr>
          <a:xfrm>
            <a:off x="2584823" y="1840035"/>
            <a:ext cx="1911800" cy="655031"/>
          </a:xfrm>
          <a:prstGeom prst="rect">
            <a:avLst/>
          </a:prstGeom>
          <a:noFill/>
          <a:ln w="38100" cap="flat">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Content Placeholder 1"/>
          <p:cNvSpPr>
            <a:spLocks noGrp="1"/>
          </p:cNvSpPr>
          <p:nvPr>
            <p:ph idx="15"/>
          </p:nvPr>
        </p:nvSpPr>
        <p:spPr/>
        <p:txBody>
          <a:bodyPr/>
          <a:lstStyle/>
          <a:p>
            <a:endParaRPr lang="en-US"/>
          </a:p>
        </p:txBody>
      </p:sp>
      <p:sp>
        <p:nvSpPr>
          <p:cNvPr id="22"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282291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6" y="852939"/>
            <a:ext cx="6130029" cy="461665"/>
          </a:xfrm>
          <a:prstGeom prst="rect">
            <a:avLst/>
          </a:prstGeom>
          <a:noFill/>
        </p:spPr>
        <p:txBody>
          <a:bodyPr wrap="square" rtlCol="0">
            <a:spAutoFit/>
          </a:bodyPr>
          <a:lstStyle/>
          <a:p>
            <a:pPr algn="ctr"/>
            <a:r>
              <a:rPr lang="en-US" altLang="zh-CN" sz="2400" smtClean="0"/>
              <a:t>Partial Workflow </a:t>
            </a:r>
            <a:r>
              <a:rPr lang="en-US" altLang="zh-CN" sz="2400" dirty="0"/>
              <a:t>of Android Touch Events</a:t>
            </a:r>
          </a:p>
        </p:txBody>
      </p:sp>
      <p:sp>
        <p:nvSpPr>
          <p:cNvPr id="4" name="Rounded Rectangle 3"/>
          <p:cNvSpPr/>
          <p:nvPr/>
        </p:nvSpPr>
        <p:spPr>
          <a:xfrm>
            <a:off x="731427" y="2145371"/>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a:t>
            </a:r>
            <a:r>
              <a:rPr lang="en-US" sz="1350" dirty="0" err="1">
                <a:solidFill>
                  <a:sysClr val="windowText" lastClr="000000"/>
                </a:solidFill>
              </a:rPr>
              <a:t>dev</a:t>
            </a:r>
            <a:r>
              <a:rPr lang="en-US" sz="1350" dirty="0">
                <a:solidFill>
                  <a:sysClr val="windowText" lastClr="000000"/>
                </a:solidFill>
              </a:rPr>
              <a:t>/input/</a:t>
            </a:r>
            <a:r>
              <a:rPr lang="en-US" sz="1350" dirty="0" err="1">
                <a:solidFill>
                  <a:sysClr val="windowText" lastClr="000000"/>
                </a:solidFill>
              </a:rPr>
              <a:t>eventX</a:t>
            </a:r>
            <a:endParaRPr lang="en-US" sz="1350" dirty="0">
              <a:solidFill>
                <a:sysClr val="windowText" lastClr="000000"/>
              </a:solidFill>
            </a:endParaRPr>
          </a:p>
        </p:txBody>
      </p:sp>
      <p:sp>
        <p:nvSpPr>
          <p:cNvPr id="5" name="Rounded Rectangle 4"/>
          <p:cNvSpPr/>
          <p:nvPr/>
        </p:nvSpPr>
        <p:spPr>
          <a:xfrm>
            <a:off x="731427" y="2772345"/>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Input Event </a:t>
            </a:r>
          </a:p>
          <a:p>
            <a:pPr algn="ctr"/>
            <a:r>
              <a:rPr lang="en-US" sz="1350" dirty="0">
                <a:solidFill>
                  <a:sysClr val="windowText" lastClr="000000"/>
                </a:solidFill>
              </a:rPr>
              <a:t>Driver</a:t>
            </a:r>
          </a:p>
        </p:txBody>
      </p:sp>
      <p:sp>
        <p:nvSpPr>
          <p:cNvPr id="6" name="Rounded Rectangle 5"/>
          <p:cNvSpPr/>
          <p:nvPr/>
        </p:nvSpPr>
        <p:spPr>
          <a:xfrm>
            <a:off x="731427" y="3399318"/>
            <a:ext cx="1623527" cy="398884"/>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Touchscreen Driver</a:t>
            </a:r>
          </a:p>
        </p:txBody>
      </p:sp>
      <p:sp>
        <p:nvSpPr>
          <p:cNvPr id="7" name="Rounded Rectangle 6"/>
          <p:cNvSpPr/>
          <p:nvPr/>
        </p:nvSpPr>
        <p:spPr>
          <a:xfrm>
            <a:off x="734786" y="3987963"/>
            <a:ext cx="1623527" cy="398884"/>
          </a:xfrm>
          <a:prstGeom prst="roundRect">
            <a:avLst/>
          </a:prstGeom>
          <a:solidFill>
            <a:srgbClr val="FFC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ysClr val="windowText" lastClr="000000"/>
                </a:solidFill>
              </a:rPr>
              <a:t>Touchscreen</a:t>
            </a:r>
          </a:p>
        </p:txBody>
      </p:sp>
      <p:sp>
        <p:nvSpPr>
          <p:cNvPr id="8" name="TextBox 7"/>
          <p:cNvSpPr txBox="1"/>
          <p:nvPr/>
        </p:nvSpPr>
        <p:spPr>
          <a:xfrm>
            <a:off x="2569464" y="4048904"/>
            <a:ext cx="1143000" cy="300082"/>
          </a:xfrm>
          <a:prstGeom prst="rect">
            <a:avLst/>
          </a:prstGeom>
          <a:noFill/>
        </p:spPr>
        <p:txBody>
          <a:bodyPr wrap="square" rtlCol="0">
            <a:spAutoFit/>
          </a:bodyPr>
          <a:lstStyle/>
          <a:p>
            <a:pPr algn="ctr"/>
            <a:r>
              <a:rPr lang="en-US" sz="1350" dirty="0"/>
              <a:t>Hardware</a:t>
            </a:r>
          </a:p>
        </p:txBody>
      </p:sp>
      <p:sp>
        <p:nvSpPr>
          <p:cNvPr id="9" name="TextBox 8"/>
          <p:cNvSpPr txBox="1"/>
          <p:nvPr/>
        </p:nvSpPr>
        <p:spPr>
          <a:xfrm>
            <a:off x="2569464" y="3399317"/>
            <a:ext cx="1554480" cy="300082"/>
          </a:xfrm>
          <a:prstGeom prst="rect">
            <a:avLst/>
          </a:prstGeom>
          <a:noFill/>
        </p:spPr>
        <p:txBody>
          <a:bodyPr wrap="square" rtlCol="0">
            <a:spAutoFit/>
          </a:bodyPr>
          <a:lstStyle/>
          <a:p>
            <a:r>
              <a:rPr lang="en-US" sz="1350"/>
              <a:t>Linux Kernel</a:t>
            </a:r>
            <a:endParaRPr lang="en-US" sz="1350" dirty="0"/>
          </a:p>
        </p:txBody>
      </p:sp>
      <p:cxnSp>
        <p:nvCxnSpPr>
          <p:cNvPr id="13" name="Straight Connector 12"/>
          <p:cNvCxnSpPr/>
          <p:nvPr/>
        </p:nvCxnSpPr>
        <p:spPr>
          <a:xfrm>
            <a:off x="253850" y="2023682"/>
            <a:ext cx="3394607" cy="0"/>
          </a:xfrm>
          <a:prstGeom prst="line">
            <a:avLst/>
          </a:prstGeom>
          <a:ln>
            <a:solidFill>
              <a:srgbClr val="92D05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3850" y="3866198"/>
            <a:ext cx="3394607" cy="0"/>
          </a:xfrm>
          <a:prstGeom prst="line">
            <a:avLst/>
          </a:prstGeom>
          <a:ln>
            <a:solidFill>
              <a:srgbClr val="92D05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0"/>
            <a:endCxn id="6" idx="2"/>
          </p:cNvCxnSpPr>
          <p:nvPr/>
        </p:nvCxnSpPr>
        <p:spPr>
          <a:xfrm flipH="1" flipV="1">
            <a:off x="1543191" y="3798203"/>
            <a:ext cx="3359" cy="18976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1539832" y="3198112"/>
            <a:ext cx="3359" cy="18976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536473" y="2553935"/>
            <a:ext cx="3359" cy="189761"/>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8" idx="2"/>
          </p:cNvCxnSpPr>
          <p:nvPr/>
        </p:nvCxnSpPr>
        <p:spPr>
          <a:xfrm flipH="1" flipV="1">
            <a:off x="1536472" y="1966034"/>
            <a:ext cx="8399" cy="160173"/>
          </a:xfrm>
          <a:prstGeom prst="straightConnector1">
            <a:avLst/>
          </a:prstGeom>
          <a:ln w="4127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724709" y="1567151"/>
            <a:ext cx="1623527" cy="398884"/>
          </a:xfrm>
          <a:prstGeom prst="roundRect">
            <a:avLst/>
          </a:prstGeom>
          <a:solidFill>
            <a:srgbClr val="00B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350" dirty="0" err="1">
                <a:solidFill>
                  <a:sysClr val="windowText" lastClr="000000"/>
                </a:solidFill>
              </a:rPr>
              <a:t>EventHub</a:t>
            </a:r>
            <a:endParaRPr lang="en-US" sz="1350" dirty="0">
              <a:solidFill>
                <a:sysClr val="windowText" lastClr="000000"/>
              </a:solidFill>
            </a:endParaRPr>
          </a:p>
        </p:txBody>
      </p:sp>
      <p:sp>
        <p:nvSpPr>
          <p:cNvPr id="30" name="TextBox 29"/>
          <p:cNvSpPr txBox="1"/>
          <p:nvPr/>
        </p:nvSpPr>
        <p:spPr>
          <a:xfrm>
            <a:off x="2569464" y="1651687"/>
            <a:ext cx="1143000" cy="300082"/>
          </a:xfrm>
          <a:prstGeom prst="rect">
            <a:avLst/>
          </a:prstGeom>
          <a:noFill/>
        </p:spPr>
        <p:txBody>
          <a:bodyPr wrap="square" rtlCol="0">
            <a:spAutoFit/>
          </a:bodyPr>
          <a:lstStyle/>
          <a:p>
            <a:pPr algn="ctr"/>
            <a:r>
              <a:rPr lang="en-US" sz="1350" dirty="0"/>
              <a:t>HAL</a:t>
            </a:r>
          </a:p>
        </p:txBody>
      </p:sp>
      <p:cxnSp>
        <p:nvCxnSpPr>
          <p:cNvPr id="36" name="Straight Arrow Connector 35"/>
          <p:cNvCxnSpPr/>
          <p:nvPr/>
        </p:nvCxnSpPr>
        <p:spPr>
          <a:xfrm>
            <a:off x="2496312" y="2971785"/>
            <a:ext cx="1993392" cy="0"/>
          </a:xfrm>
          <a:prstGeom prst="straightConnector1">
            <a:avLst/>
          </a:prstGeom>
          <a:ln w="508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889504" y="2675113"/>
            <a:ext cx="1554480" cy="300082"/>
          </a:xfrm>
          <a:prstGeom prst="rect">
            <a:avLst/>
          </a:prstGeom>
          <a:noFill/>
        </p:spPr>
        <p:txBody>
          <a:bodyPr wrap="square" rtlCol="0">
            <a:spAutoFit/>
          </a:bodyPr>
          <a:lstStyle/>
          <a:p>
            <a:r>
              <a:rPr lang="en-US" altLang="zh-CN" sz="1350" dirty="0"/>
              <a:t>Call</a:t>
            </a:r>
            <a:r>
              <a:rPr lang="zh-CN" altLang="en-US" sz="1350" dirty="0"/>
              <a:t> </a:t>
            </a:r>
            <a:r>
              <a:rPr lang="en-US" altLang="zh-CN" sz="1350" dirty="0" err="1"/>
              <a:t>input_sync</a:t>
            </a:r>
            <a:r>
              <a:rPr lang="en-US" altLang="zh-CN" sz="1350" dirty="0"/>
              <a:t>()</a:t>
            </a:r>
            <a:endParaRPr lang="en-US" sz="1350" dirty="0"/>
          </a:p>
        </p:txBody>
      </p:sp>
      <p:cxnSp>
        <p:nvCxnSpPr>
          <p:cNvPr id="44" name="Straight Arrow Connector 43"/>
          <p:cNvCxnSpPr/>
          <p:nvPr/>
        </p:nvCxnSpPr>
        <p:spPr>
          <a:xfrm>
            <a:off x="93877" y="4200999"/>
            <a:ext cx="575978" cy="0"/>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109" y="3882957"/>
            <a:ext cx="757514" cy="300082"/>
          </a:xfrm>
          <a:prstGeom prst="rect">
            <a:avLst/>
          </a:prstGeom>
          <a:noFill/>
        </p:spPr>
        <p:txBody>
          <a:bodyPr wrap="square" rtlCol="0">
            <a:spAutoFit/>
          </a:bodyPr>
          <a:lstStyle/>
          <a:p>
            <a:r>
              <a:rPr lang="en-US" sz="1350"/>
              <a:t>touch</a:t>
            </a:r>
            <a:endParaRPr lang="en-US" sz="1350" dirty="0"/>
          </a:p>
        </p:txBody>
      </p:sp>
      <p:sp>
        <p:nvSpPr>
          <p:cNvPr id="31" name="TextBox 30"/>
          <p:cNvSpPr txBox="1"/>
          <p:nvPr/>
        </p:nvSpPr>
        <p:spPr>
          <a:xfrm>
            <a:off x="2889504" y="2990928"/>
            <a:ext cx="1554480" cy="300082"/>
          </a:xfrm>
          <a:prstGeom prst="rect">
            <a:avLst/>
          </a:prstGeom>
          <a:noFill/>
        </p:spPr>
        <p:txBody>
          <a:bodyPr wrap="square" rtlCol="0">
            <a:spAutoFit/>
          </a:bodyPr>
          <a:lstStyle/>
          <a:p>
            <a:r>
              <a:rPr lang="en-US" altLang="zh-CN" sz="1350" dirty="0"/>
              <a:t>Flush-Reload</a:t>
            </a:r>
            <a:endParaRPr lang="en-US" sz="1350" dirty="0"/>
          </a:p>
        </p:txBody>
      </p:sp>
      <p:sp>
        <p:nvSpPr>
          <p:cNvPr id="10" name="Content Placeholder 9"/>
          <p:cNvSpPr>
            <a:spLocks noGrp="1"/>
          </p:cNvSpPr>
          <p:nvPr>
            <p:ph idx="15"/>
          </p:nvPr>
        </p:nvSpPr>
        <p:spPr/>
        <p:txBody>
          <a:bodyPr/>
          <a:lstStyle/>
          <a:p>
            <a:endParaRPr lang="en-US"/>
          </a:p>
        </p:txBody>
      </p:sp>
      <p:pic>
        <p:nvPicPr>
          <p:cNvPr id="29" name="Content Placeholder 6"/>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4489703" y="1966313"/>
            <a:ext cx="2533177" cy="1899885"/>
          </a:xfrm>
          <a:ln>
            <a:noFill/>
          </a:ln>
        </p:spPr>
      </p:pic>
      <p:sp>
        <p:nvSpPr>
          <p:cNvPr id="2" name="Content Placeholder 1"/>
          <p:cNvSpPr>
            <a:spLocks noGrp="1"/>
          </p:cNvSpPr>
          <p:nvPr>
            <p:ph idx="15"/>
          </p:nvPr>
        </p:nvSpPr>
        <p:spPr/>
        <p:txBody>
          <a:bodyPr/>
          <a:lstStyle/>
          <a:p>
            <a:endParaRPr lang="en-US"/>
          </a:p>
        </p:txBody>
      </p:sp>
      <p:sp>
        <p:nvSpPr>
          <p:cNvPr id="32"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99150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857" y="827839"/>
            <a:ext cx="6111578" cy="461665"/>
          </a:xfrm>
          <a:prstGeom prst="rect">
            <a:avLst/>
          </a:prstGeom>
          <a:noFill/>
        </p:spPr>
        <p:txBody>
          <a:bodyPr wrap="square" rtlCol="0">
            <a:spAutoFit/>
          </a:bodyPr>
          <a:lstStyle/>
          <a:p>
            <a:pPr algn="ctr"/>
            <a:r>
              <a:rPr lang="en-US" altLang="zh-CN" sz="2400" smtClean="0"/>
              <a:t>Partial Workflow </a:t>
            </a:r>
            <a:r>
              <a:rPr lang="en-US" altLang="zh-CN" sz="2400" dirty="0"/>
              <a:t>of Android Display</a:t>
            </a:r>
            <a:r>
              <a:rPr lang="zh-CN" altLang="en-US" sz="2400" dirty="0"/>
              <a:t> </a:t>
            </a:r>
            <a:r>
              <a:rPr lang="en-US" altLang="zh-CN" sz="2400" dirty="0"/>
              <a:t>System</a:t>
            </a:r>
          </a:p>
        </p:txBody>
      </p:sp>
      <p:sp>
        <p:nvSpPr>
          <p:cNvPr id="4" name="Rounded Rectangle 3"/>
          <p:cNvSpPr/>
          <p:nvPr/>
        </p:nvSpPr>
        <p:spPr>
          <a:xfrm>
            <a:off x="180700" y="1728813"/>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solidFill>
                  <a:sysClr val="windowText" lastClr="000000"/>
                </a:solidFill>
              </a:rPr>
              <a:t>Application</a:t>
            </a:r>
            <a:endParaRPr lang="en-US" sz="1050" dirty="0">
              <a:solidFill>
                <a:sysClr val="windowText" lastClr="000000"/>
              </a:solidFill>
            </a:endParaRPr>
          </a:p>
        </p:txBody>
      </p:sp>
      <p:sp>
        <p:nvSpPr>
          <p:cNvPr id="6" name="Rounded Rectangle 5"/>
          <p:cNvSpPr/>
          <p:nvPr/>
        </p:nvSpPr>
        <p:spPr>
          <a:xfrm>
            <a:off x="180700" y="2167394"/>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solidFill>
                  <a:sysClr val="windowText" lastClr="000000"/>
                </a:solidFill>
              </a:rPr>
              <a:t>Surface</a:t>
            </a:r>
            <a:endParaRPr lang="en-US" sz="1050" dirty="0">
              <a:solidFill>
                <a:sysClr val="windowText" lastClr="000000"/>
              </a:solidFill>
            </a:endParaRPr>
          </a:p>
        </p:txBody>
      </p:sp>
      <p:sp>
        <p:nvSpPr>
          <p:cNvPr id="7" name="Rounded Rectangle 6"/>
          <p:cNvSpPr/>
          <p:nvPr/>
        </p:nvSpPr>
        <p:spPr>
          <a:xfrm>
            <a:off x="180699" y="2605975"/>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err="1">
                <a:solidFill>
                  <a:sysClr val="windowText" lastClr="000000"/>
                </a:solidFill>
              </a:rPr>
              <a:t>BufferQueue</a:t>
            </a:r>
            <a:endParaRPr lang="en-US" sz="1050" dirty="0">
              <a:solidFill>
                <a:sysClr val="windowText" lastClr="000000"/>
              </a:solidFill>
            </a:endParaRPr>
          </a:p>
        </p:txBody>
      </p:sp>
      <p:sp>
        <p:nvSpPr>
          <p:cNvPr id="14" name="Rounded Rectangle 13"/>
          <p:cNvSpPr/>
          <p:nvPr/>
        </p:nvSpPr>
        <p:spPr>
          <a:xfrm>
            <a:off x="1701123" y="1728813"/>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err="1">
                <a:solidFill>
                  <a:sysClr val="windowText" lastClr="000000"/>
                </a:solidFill>
              </a:rPr>
              <a:t>SystemUI</a:t>
            </a:r>
            <a:endParaRPr lang="en-US" sz="1050" dirty="0">
              <a:solidFill>
                <a:sysClr val="windowText" lastClr="000000"/>
              </a:solidFill>
            </a:endParaRPr>
          </a:p>
        </p:txBody>
      </p:sp>
      <p:sp>
        <p:nvSpPr>
          <p:cNvPr id="15" name="Rounded Rectangle 14"/>
          <p:cNvSpPr/>
          <p:nvPr/>
        </p:nvSpPr>
        <p:spPr>
          <a:xfrm>
            <a:off x="1701123" y="2167394"/>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solidFill>
                  <a:sysClr val="windowText" lastClr="000000"/>
                </a:solidFill>
              </a:rPr>
              <a:t>Surface</a:t>
            </a:r>
            <a:endParaRPr lang="en-US" sz="1050" dirty="0">
              <a:solidFill>
                <a:sysClr val="windowText" lastClr="000000"/>
              </a:solidFill>
            </a:endParaRPr>
          </a:p>
        </p:txBody>
      </p:sp>
      <p:sp>
        <p:nvSpPr>
          <p:cNvPr id="16" name="Rounded Rectangle 15"/>
          <p:cNvSpPr/>
          <p:nvPr/>
        </p:nvSpPr>
        <p:spPr>
          <a:xfrm>
            <a:off x="1701122" y="2605975"/>
            <a:ext cx="1206671" cy="23721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err="1">
                <a:solidFill>
                  <a:sysClr val="windowText" lastClr="000000"/>
                </a:solidFill>
              </a:rPr>
              <a:t>BufferQueue</a:t>
            </a:r>
            <a:endParaRPr lang="en-US" sz="1050" dirty="0">
              <a:solidFill>
                <a:sysClr val="windowText" lastClr="000000"/>
              </a:solidFill>
            </a:endParaRPr>
          </a:p>
        </p:txBody>
      </p:sp>
      <p:sp>
        <p:nvSpPr>
          <p:cNvPr id="17" name="Rounded Rectangle 16"/>
          <p:cNvSpPr/>
          <p:nvPr/>
        </p:nvSpPr>
        <p:spPr>
          <a:xfrm>
            <a:off x="783083" y="3214391"/>
            <a:ext cx="1623527" cy="438581"/>
          </a:xfrm>
          <a:prstGeom prst="roundRect">
            <a:avLst/>
          </a:prstGeom>
          <a:solidFill>
            <a:srgbClr val="00BA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err="1">
                <a:solidFill>
                  <a:sysClr val="windowText" lastClr="000000"/>
                </a:solidFill>
              </a:rPr>
              <a:t>SurfaceFlinger</a:t>
            </a:r>
            <a:endParaRPr lang="zh-CN" altLang="en-US" sz="1050" dirty="0">
              <a:solidFill>
                <a:sysClr val="windowText" lastClr="000000"/>
              </a:solidFill>
            </a:endParaRPr>
          </a:p>
          <a:p>
            <a:pPr algn="ctr"/>
            <a:r>
              <a:rPr lang="en-US" altLang="zh-CN" sz="1050" dirty="0">
                <a:solidFill>
                  <a:sysClr val="windowText" lastClr="000000"/>
                </a:solidFill>
              </a:rPr>
              <a:t>(compose</a:t>
            </a:r>
            <a:r>
              <a:rPr lang="zh-CN" altLang="en-US" sz="1050" dirty="0">
                <a:solidFill>
                  <a:sysClr val="windowText" lastClr="000000"/>
                </a:solidFill>
              </a:rPr>
              <a:t> </a:t>
            </a:r>
            <a:r>
              <a:rPr lang="en-US" altLang="zh-CN" sz="1050" dirty="0">
                <a:solidFill>
                  <a:sysClr val="windowText" lastClr="000000"/>
                </a:solidFill>
              </a:rPr>
              <a:t>buffers)</a:t>
            </a:r>
            <a:endParaRPr lang="en-US" sz="1050" dirty="0">
              <a:solidFill>
                <a:sysClr val="windowText" lastClr="000000"/>
              </a:solidFill>
            </a:endParaRPr>
          </a:p>
        </p:txBody>
      </p:sp>
      <p:cxnSp>
        <p:nvCxnSpPr>
          <p:cNvPr id="18" name="Straight Connector 17"/>
          <p:cNvCxnSpPr/>
          <p:nvPr/>
        </p:nvCxnSpPr>
        <p:spPr>
          <a:xfrm>
            <a:off x="253850" y="3866198"/>
            <a:ext cx="4208423" cy="0"/>
          </a:xfrm>
          <a:prstGeom prst="line">
            <a:avLst/>
          </a:prstGeom>
          <a:ln>
            <a:solidFill>
              <a:srgbClr val="92D050"/>
            </a:solidFill>
            <a:prstDash val="sysDash"/>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783083" y="3929880"/>
            <a:ext cx="1623527" cy="398884"/>
          </a:xfrm>
          <a:prstGeom prst="roundRect">
            <a:avLst/>
          </a:prstGeom>
          <a:solidFill>
            <a:srgbClr val="00B05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350" dirty="0">
                <a:solidFill>
                  <a:sysClr val="windowText" lastClr="000000"/>
                </a:solidFill>
              </a:rPr>
              <a:t>Hardware</a:t>
            </a:r>
            <a:endParaRPr lang="zh-CN" altLang="en-US" sz="1350" dirty="0">
              <a:solidFill>
                <a:sysClr val="windowText" lastClr="000000"/>
              </a:solidFill>
            </a:endParaRPr>
          </a:p>
          <a:p>
            <a:pPr algn="ctr"/>
            <a:r>
              <a:rPr lang="en-US" altLang="zh-CN" sz="1350" dirty="0">
                <a:solidFill>
                  <a:sysClr val="windowText" lastClr="000000"/>
                </a:solidFill>
              </a:rPr>
              <a:t>Composer</a:t>
            </a:r>
            <a:endParaRPr lang="en-US" sz="1350" dirty="0">
              <a:solidFill>
                <a:sysClr val="windowText" lastClr="000000"/>
              </a:solidFill>
            </a:endParaRPr>
          </a:p>
        </p:txBody>
      </p:sp>
      <p:sp>
        <p:nvSpPr>
          <p:cNvPr id="20" name="TextBox 19"/>
          <p:cNvSpPr txBox="1"/>
          <p:nvPr/>
        </p:nvSpPr>
        <p:spPr>
          <a:xfrm>
            <a:off x="3122528" y="3990820"/>
            <a:ext cx="1143000" cy="300082"/>
          </a:xfrm>
          <a:prstGeom prst="rect">
            <a:avLst/>
          </a:prstGeom>
          <a:noFill/>
        </p:spPr>
        <p:txBody>
          <a:bodyPr wrap="square" rtlCol="0">
            <a:spAutoFit/>
          </a:bodyPr>
          <a:lstStyle/>
          <a:p>
            <a:pPr algn="ctr"/>
            <a:r>
              <a:rPr lang="en-US" sz="1350" dirty="0"/>
              <a:t>HAL</a:t>
            </a:r>
          </a:p>
        </p:txBody>
      </p:sp>
      <p:cxnSp>
        <p:nvCxnSpPr>
          <p:cNvPr id="22" name="Straight Arrow Connector 21"/>
          <p:cNvCxnSpPr>
            <a:stCxn id="4" idx="2"/>
            <a:endCxn id="6" idx="0"/>
          </p:cNvCxnSpPr>
          <p:nvPr/>
        </p:nvCxnSpPr>
        <p:spPr>
          <a:xfrm>
            <a:off x="784034" y="1966023"/>
            <a:ext cx="0" cy="20137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84034" y="2404604"/>
            <a:ext cx="0" cy="20137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333457" y="2404604"/>
            <a:ext cx="0" cy="20137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33457" y="1966023"/>
            <a:ext cx="0" cy="20137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7" idx="2"/>
            <a:endCxn id="19" idx="0"/>
          </p:cNvCxnSpPr>
          <p:nvPr/>
        </p:nvCxnSpPr>
        <p:spPr>
          <a:xfrm>
            <a:off x="1594846" y="3652972"/>
            <a:ext cx="0" cy="27690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 idx="2"/>
            <a:endCxn id="17" idx="0"/>
          </p:cNvCxnSpPr>
          <p:nvPr/>
        </p:nvCxnSpPr>
        <p:spPr>
          <a:xfrm flipH="1">
            <a:off x="1594847" y="2843185"/>
            <a:ext cx="709611" cy="3712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7" idx="2"/>
            <a:endCxn id="17" idx="0"/>
          </p:cNvCxnSpPr>
          <p:nvPr/>
        </p:nvCxnSpPr>
        <p:spPr>
          <a:xfrm>
            <a:off x="784035" y="2843185"/>
            <a:ext cx="810812" cy="3712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22528" y="1939750"/>
            <a:ext cx="1143000" cy="715581"/>
          </a:xfrm>
          <a:prstGeom prst="rect">
            <a:avLst/>
          </a:prstGeom>
          <a:noFill/>
        </p:spPr>
        <p:txBody>
          <a:bodyPr wrap="square" rtlCol="0">
            <a:spAutoFit/>
          </a:bodyPr>
          <a:lstStyle/>
          <a:p>
            <a:pPr algn="ctr"/>
            <a:r>
              <a:rPr lang="en-US" altLang="zh-CN" sz="1350" dirty="0"/>
              <a:t>Hardware</a:t>
            </a:r>
            <a:r>
              <a:rPr lang="zh-CN" altLang="en-US" sz="1350" dirty="0"/>
              <a:t> </a:t>
            </a:r>
            <a:r>
              <a:rPr lang="en-US" altLang="zh-CN" sz="1350" dirty="0" err="1"/>
              <a:t>IndependentLayer</a:t>
            </a:r>
            <a:endParaRPr lang="en-US" sz="1350" dirty="0"/>
          </a:p>
        </p:txBody>
      </p:sp>
      <p:cxnSp>
        <p:nvCxnSpPr>
          <p:cNvPr id="41" name="Straight Arrow Connector 40"/>
          <p:cNvCxnSpPr/>
          <p:nvPr/>
        </p:nvCxnSpPr>
        <p:spPr>
          <a:xfrm>
            <a:off x="2514602" y="3423860"/>
            <a:ext cx="2402165" cy="9821"/>
          </a:xfrm>
          <a:prstGeom prst="straightConnector1">
            <a:avLst/>
          </a:prstGeom>
          <a:ln w="508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769935" y="3137191"/>
            <a:ext cx="1990072" cy="300082"/>
          </a:xfrm>
          <a:prstGeom prst="rect">
            <a:avLst/>
          </a:prstGeom>
          <a:noFill/>
        </p:spPr>
        <p:txBody>
          <a:bodyPr wrap="square" rtlCol="0">
            <a:spAutoFit/>
          </a:bodyPr>
          <a:lstStyle/>
          <a:p>
            <a:r>
              <a:rPr lang="en-US" altLang="zh-CN" sz="1350" dirty="0"/>
              <a:t>Call</a:t>
            </a:r>
            <a:r>
              <a:rPr lang="zh-CN" altLang="en-US" sz="1350" dirty="0"/>
              <a:t> </a:t>
            </a:r>
            <a:r>
              <a:rPr lang="en-US" altLang="zh-CN" sz="1350" dirty="0" err="1" smtClean="0"/>
              <a:t>postFrameBuffer</a:t>
            </a:r>
            <a:r>
              <a:rPr lang="en-US" altLang="zh-CN" sz="1350" dirty="0"/>
              <a:t>()</a:t>
            </a:r>
            <a:endParaRPr lang="en-US" sz="1350" dirty="0"/>
          </a:p>
        </p:txBody>
      </p:sp>
      <p:sp>
        <p:nvSpPr>
          <p:cNvPr id="43" name="TextBox 42"/>
          <p:cNvSpPr txBox="1"/>
          <p:nvPr/>
        </p:nvSpPr>
        <p:spPr>
          <a:xfrm>
            <a:off x="3063082" y="3465721"/>
            <a:ext cx="1554480" cy="300082"/>
          </a:xfrm>
          <a:prstGeom prst="rect">
            <a:avLst/>
          </a:prstGeom>
          <a:noFill/>
        </p:spPr>
        <p:txBody>
          <a:bodyPr wrap="square" rtlCol="0">
            <a:spAutoFit/>
          </a:bodyPr>
          <a:lstStyle/>
          <a:p>
            <a:r>
              <a:rPr lang="en-US" altLang="zh-CN" sz="1350" dirty="0"/>
              <a:t>Flush-Reload</a:t>
            </a:r>
            <a:endParaRPr lang="en-US" sz="1350" dirty="0"/>
          </a:p>
        </p:txBody>
      </p:sp>
      <p:sp>
        <p:nvSpPr>
          <p:cNvPr id="5" name="Content Placeholder 4"/>
          <p:cNvSpPr>
            <a:spLocks noGrp="1"/>
          </p:cNvSpPr>
          <p:nvPr>
            <p:ph idx="15"/>
          </p:nvPr>
        </p:nvSpPr>
        <p:spPr/>
        <p:txBody>
          <a:bodyPr/>
          <a:lstStyle/>
          <a:p>
            <a:endParaRPr lang="en-US"/>
          </a:p>
        </p:txBody>
      </p:sp>
      <p:pic>
        <p:nvPicPr>
          <p:cNvPr id="28" name="Picture 27"/>
          <p:cNvPicPr>
            <a:picLocks noChangeAspect="1"/>
          </p:cNvPicPr>
          <p:nvPr/>
        </p:nvPicPr>
        <p:blipFill>
          <a:blip r:embed="rId2"/>
          <a:stretch>
            <a:fillRect/>
          </a:stretch>
        </p:blipFill>
        <p:spPr>
          <a:xfrm>
            <a:off x="4930846" y="2744638"/>
            <a:ext cx="1824898" cy="1358444"/>
          </a:xfrm>
          <a:prstGeom prst="rect">
            <a:avLst/>
          </a:prstGeom>
        </p:spPr>
      </p:pic>
      <p:sp>
        <p:nvSpPr>
          <p:cNvPr id="2" name="Content Placeholder 1"/>
          <p:cNvSpPr>
            <a:spLocks noGrp="1"/>
          </p:cNvSpPr>
          <p:nvPr>
            <p:ph idx="15"/>
          </p:nvPr>
        </p:nvSpPr>
        <p:spPr/>
        <p:txBody>
          <a:bodyPr/>
          <a:lstStyle/>
          <a:p>
            <a:endParaRPr lang="en-US"/>
          </a:p>
        </p:txBody>
      </p:sp>
      <p:sp>
        <p:nvSpPr>
          <p:cNvPr id="30"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358984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dissolv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257" y="945830"/>
            <a:ext cx="5653175" cy="461665"/>
          </a:xfrm>
          <a:prstGeom prst="rect">
            <a:avLst/>
          </a:prstGeom>
          <a:noFill/>
        </p:spPr>
        <p:txBody>
          <a:bodyPr wrap="square" rtlCol="0">
            <a:spAutoFit/>
          </a:bodyPr>
          <a:lstStyle/>
          <a:p>
            <a:pPr algn="ctr"/>
            <a:r>
              <a:rPr lang="en-US" altLang="zh-CN" sz="2400" dirty="0"/>
              <a:t>Detecting</a:t>
            </a:r>
            <a:r>
              <a:rPr lang="zh-CN" altLang="en-US" sz="2400" dirty="0"/>
              <a:t> </a:t>
            </a:r>
            <a:r>
              <a:rPr lang="en-US" altLang="zh-CN" sz="2400" dirty="0"/>
              <a:t>Push</a:t>
            </a:r>
            <a:r>
              <a:rPr lang="zh-CN" altLang="en-US" sz="2400" dirty="0"/>
              <a:t> </a:t>
            </a:r>
            <a:r>
              <a:rPr lang="en-US" altLang="zh-CN" sz="2400" dirty="0"/>
              <a:t>Notifications</a:t>
            </a:r>
          </a:p>
        </p:txBody>
      </p:sp>
      <p:pic>
        <p:nvPicPr>
          <p:cNvPr id="5" name="Picture 4"/>
          <p:cNvPicPr>
            <a:picLocks noChangeAspect="1"/>
          </p:cNvPicPr>
          <p:nvPr/>
        </p:nvPicPr>
        <p:blipFill>
          <a:blip r:embed="rId3"/>
          <a:stretch>
            <a:fillRect/>
          </a:stretch>
        </p:blipFill>
        <p:spPr>
          <a:xfrm>
            <a:off x="3012484" y="1755552"/>
            <a:ext cx="3743260" cy="2786462"/>
          </a:xfrm>
          <a:prstGeom prst="rect">
            <a:avLst/>
          </a:prstGeom>
        </p:spPr>
      </p:pic>
      <p:sp>
        <p:nvSpPr>
          <p:cNvPr id="6" name="Oval 5"/>
          <p:cNvSpPr/>
          <p:nvPr/>
        </p:nvSpPr>
        <p:spPr>
          <a:xfrm>
            <a:off x="5711799" y="2910402"/>
            <a:ext cx="667265" cy="32436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Oval 6"/>
          <p:cNvSpPr/>
          <p:nvPr/>
        </p:nvSpPr>
        <p:spPr>
          <a:xfrm>
            <a:off x="3932538" y="2910403"/>
            <a:ext cx="667265" cy="32436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3" name="Content Placeholder 12"/>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477715" y="1471678"/>
            <a:ext cx="1983474" cy="3526178"/>
          </a:xfrm>
        </p:spPr>
      </p:pic>
      <p:sp>
        <p:nvSpPr>
          <p:cNvPr id="9" name="Oval 8"/>
          <p:cNvSpPr/>
          <p:nvPr/>
        </p:nvSpPr>
        <p:spPr>
          <a:xfrm>
            <a:off x="26175" y="1365864"/>
            <a:ext cx="2986309" cy="32436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0" name="Straight Arrow Connector 9"/>
          <p:cNvCxnSpPr/>
          <p:nvPr/>
        </p:nvCxnSpPr>
        <p:spPr>
          <a:xfrm>
            <a:off x="4093435" y="2401368"/>
            <a:ext cx="1768980"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936415" y="2032036"/>
            <a:ext cx="700755" cy="369332"/>
          </a:xfrm>
          <a:prstGeom prst="rect">
            <a:avLst/>
          </a:prstGeom>
          <a:noFill/>
        </p:spPr>
        <p:txBody>
          <a:bodyPr wrap="square" rtlCol="0">
            <a:spAutoFit/>
          </a:bodyPr>
          <a:lstStyle/>
          <a:p>
            <a:r>
              <a:rPr lang="en-US" b="1">
                <a:solidFill>
                  <a:srgbClr val="FF0000"/>
                </a:solidFill>
              </a:rPr>
              <a:t>3</a:t>
            </a:r>
            <a:r>
              <a:rPr lang="en-US" b="1" smtClean="0">
                <a:solidFill>
                  <a:srgbClr val="FF0000"/>
                </a:solidFill>
              </a:rPr>
              <a:t>s</a:t>
            </a:r>
            <a:endParaRPr lang="en-US" b="1" dirty="0">
              <a:solidFill>
                <a:srgbClr val="FF0000"/>
              </a:solidFill>
            </a:endParaRPr>
          </a:p>
        </p:txBody>
      </p:sp>
      <p:cxnSp>
        <p:nvCxnSpPr>
          <p:cNvPr id="4" name="Straight Arrow Connector 3"/>
          <p:cNvCxnSpPr/>
          <p:nvPr/>
        </p:nvCxnSpPr>
        <p:spPr>
          <a:xfrm flipH="1">
            <a:off x="3631962" y="1471678"/>
            <a:ext cx="461473" cy="47676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562202" y="3234767"/>
            <a:ext cx="451883" cy="36964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Content Placeholder 17"/>
          <p:cNvSpPr>
            <a:spLocks noGrp="1"/>
          </p:cNvSpPr>
          <p:nvPr>
            <p:ph idx="15"/>
          </p:nvPr>
        </p:nvSpPr>
        <p:spPr/>
        <p:txBody>
          <a:bodyPr/>
          <a:lstStyle/>
          <a:p>
            <a:endParaRPr lang="en-US"/>
          </a:p>
        </p:txBody>
      </p:sp>
      <p:sp>
        <p:nvSpPr>
          <p:cNvPr id="19"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14" name="TextBox 13"/>
          <p:cNvSpPr txBox="1"/>
          <p:nvPr/>
        </p:nvSpPr>
        <p:spPr>
          <a:xfrm>
            <a:off x="3631962" y="4542014"/>
            <a:ext cx="2753831" cy="369332"/>
          </a:xfrm>
          <a:prstGeom prst="rect">
            <a:avLst/>
          </a:prstGeom>
          <a:noFill/>
        </p:spPr>
        <p:txBody>
          <a:bodyPr wrap="none" rtlCol="0">
            <a:spAutoFit/>
          </a:bodyPr>
          <a:lstStyle/>
          <a:p>
            <a:r>
              <a:rPr lang="en-US" altLang="zh-CN" dirty="0" smtClean="0">
                <a:solidFill>
                  <a:srgbClr val="FF0000"/>
                </a:solidFill>
              </a:rPr>
              <a:t>infer user’s private</a:t>
            </a:r>
            <a:r>
              <a:rPr lang="zh-CN" altLang="en-US" dirty="0" smtClean="0">
                <a:solidFill>
                  <a:srgbClr val="FF0000"/>
                </a:solidFill>
              </a:rPr>
              <a:t> </a:t>
            </a:r>
            <a:r>
              <a:rPr lang="en-US" altLang="zh-CN" dirty="0">
                <a:solidFill>
                  <a:srgbClr val="FF0000"/>
                </a:solidFill>
              </a:rPr>
              <a:t>a</a:t>
            </a:r>
            <a:r>
              <a:rPr lang="en-US" altLang="zh-CN" dirty="0" smtClean="0">
                <a:solidFill>
                  <a:srgbClr val="FF0000"/>
                </a:solidFill>
              </a:rPr>
              <a:t>ction</a:t>
            </a:r>
            <a:endParaRPr lang="en-US" dirty="0">
              <a:solidFill>
                <a:srgbClr val="FF0000"/>
              </a:solidFill>
            </a:endParaRPr>
          </a:p>
        </p:txBody>
      </p:sp>
    </p:spTree>
    <p:extLst>
      <p:ext uri="{BB962C8B-B14F-4D97-AF65-F5344CB8AC3E}">
        <p14:creationId xmlns:p14="http://schemas.microsoft.com/office/powerpoint/2010/main" val="1460082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dissolve">
                                      <p:cBhvr>
                                        <p:cTn id="5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039" y="974656"/>
            <a:ext cx="5653175" cy="461665"/>
          </a:xfrm>
          <a:prstGeom prst="rect">
            <a:avLst/>
          </a:prstGeom>
          <a:noFill/>
        </p:spPr>
        <p:txBody>
          <a:bodyPr wrap="square" rtlCol="0">
            <a:spAutoFit/>
          </a:bodyPr>
          <a:lstStyle/>
          <a:p>
            <a:pPr algn="ctr"/>
            <a:r>
              <a:rPr lang="en-US" sz="2400" dirty="0"/>
              <a:t>Detecting </a:t>
            </a:r>
            <a:r>
              <a:rPr lang="en-US" altLang="zh-CN" sz="2400" dirty="0"/>
              <a:t>D</a:t>
            </a:r>
            <a:r>
              <a:rPr lang="en-US" sz="2400" dirty="0"/>
              <a:t>isplay </a:t>
            </a:r>
            <a:r>
              <a:rPr lang="en-US" altLang="zh-CN" sz="2400" dirty="0"/>
              <a:t>U</a:t>
            </a:r>
            <a:r>
              <a:rPr lang="en-US" sz="2400" dirty="0"/>
              <a:t>pdates</a:t>
            </a:r>
            <a:endParaRPr lang="en-US" altLang="zh-CN" sz="2400" dirty="0"/>
          </a:p>
        </p:txBody>
      </p:sp>
      <p:pic>
        <p:nvPicPr>
          <p:cNvPr id="6" name="Picture 5"/>
          <p:cNvPicPr>
            <a:picLocks noChangeAspect="1"/>
          </p:cNvPicPr>
          <p:nvPr/>
        </p:nvPicPr>
        <p:blipFill>
          <a:blip r:embed="rId2"/>
          <a:stretch>
            <a:fillRect/>
          </a:stretch>
        </p:blipFill>
        <p:spPr>
          <a:xfrm>
            <a:off x="3108961" y="1771717"/>
            <a:ext cx="3282449" cy="2447006"/>
          </a:xfrm>
          <a:prstGeom prst="rect">
            <a:avLst/>
          </a:prstGeom>
        </p:spPr>
      </p:pic>
      <p:pic>
        <p:nvPicPr>
          <p:cNvPr id="5" name="Content Placeholder 4"/>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413039" y="1495516"/>
            <a:ext cx="1952310" cy="3470775"/>
          </a:xfrm>
        </p:spPr>
      </p:pic>
      <p:sp>
        <p:nvSpPr>
          <p:cNvPr id="7" name="Oval 6"/>
          <p:cNvSpPr/>
          <p:nvPr/>
        </p:nvSpPr>
        <p:spPr>
          <a:xfrm>
            <a:off x="481405" y="2500204"/>
            <a:ext cx="667265" cy="32436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 name="Straight Arrow Connector 3"/>
          <p:cNvCxnSpPr/>
          <p:nvPr/>
        </p:nvCxnSpPr>
        <p:spPr>
          <a:xfrm>
            <a:off x="4161802" y="2905570"/>
            <a:ext cx="290557"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49430" y="3056301"/>
            <a:ext cx="700755" cy="369332"/>
          </a:xfrm>
          <a:prstGeom prst="rect">
            <a:avLst/>
          </a:prstGeom>
          <a:noFill/>
        </p:spPr>
        <p:txBody>
          <a:bodyPr wrap="square" rtlCol="0">
            <a:spAutoFit/>
          </a:bodyPr>
          <a:lstStyle/>
          <a:p>
            <a:r>
              <a:rPr lang="en-US" b="1" dirty="0" smtClean="0">
                <a:solidFill>
                  <a:srgbClr val="FF0000"/>
                </a:solidFill>
              </a:rPr>
              <a:t>0.5s</a:t>
            </a:r>
            <a:endParaRPr lang="en-US" b="1" dirty="0">
              <a:solidFill>
                <a:srgbClr val="FF0000"/>
              </a:solidFill>
            </a:endParaRPr>
          </a:p>
        </p:txBody>
      </p:sp>
      <p:sp>
        <p:nvSpPr>
          <p:cNvPr id="2" name="Content Placeholder 1"/>
          <p:cNvSpPr>
            <a:spLocks noGrp="1"/>
          </p:cNvSpPr>
          <p:nvPr>
            <p:ph idx="15"/>
          </p:nvPr>
        </p:nvSpPr>
        <p:spPr/>
        <p:txBody>
          <a:bodyPr/>
          <a:lstStyle/>
          <a:p>
            <a:endParaRPr lang="en-US"/>
          </a:p>
        </p:txBody>
      </p:sp>
      <p:sp>
        <p:nvSpPr>
          <p:cNvPr id="10"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129768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08961" y="1679356"/>
            <a:ext cx="3276394" cy="2487080"/>
          </a:xfrm>
          <a:prstGeom prst="rect">
            <a:avLst/>
          </a:prstGeom>
        </p:spPr>
      </p:pic>
      <p:sp>
        <p:nvSpPr>
          <p:cNvPr id="8" name="TextBox 7"/>
          <p:cNvSpPr txBox="1"/>
          <p:nvPr/>
        </p:nvSpPr>
        <p:spPr>
          <a:xfrm>
            <a:off x="413039" y="974656"/>
            <a:ext cx="5653175" cy="461665"/>
          </a:xfrm>
          <a:prstGeom prst="rect">
            <a:avLst/>
          </a:prstGeom>
          <a:noFill/>
        </p:spPr>
        <p:txBody>
          <a:bodyPr wrap="square" rtlCol="0">
            <a:spAutoFit/>
          </a:bodyPr>
          <a:lstStyle/>
          <a:p>
            <a:pPr algn="ctr"/>
            <a:r>
              <a:rPr lang="en-US" sz="2400" dirty="0"/>
              <a:t>Detecting </a:t>
            </a:r>
            <a:r>
              <a:rPr lang="en-US" altLang="zh-CN" sz="2400" dirty="0"/>
              <a:t>D</a:t>
            </a:r>
            <a:r>
              <a:rPr lang="en-US" sz="2400" dirty="0"/>
              <a:t>isplay </a:t>
            </a:r>
            <a:r>
              <a:rPr lang="en-US" altLang="zh-CN" sz="2400" dirty="0"/>
              <a:t>U</a:t>
            </a:r>
            <a:r>
              <a:rPr lang="en-US" sz="2400" dirty="0"/>
              <a:t>pdates</a:t>
            </a:r>
            <a:endParaRPr lang="en-US" altLang="zh-CN" sz="2400" dirty="0"/>
          </a:p>
        </p:txBody>
      </p:sp>
      <p:pic>
        <p:nvPicPr>
          <p:cNvPr id="2" name="Content Placeholder 1"/>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413038" y="1436321"/>
            <a:ext cx="1990096" cy="3537950"/>
          </a:xfrm>
        </p:spPr>
      </p:pic>
      <p:sp>
        <p:nvSpPr>
          <p:cNvPr id="7" name="Oval 6"/>
          <p:cNvSpPr/>
          <p:nvPr/>
        </p:nvSpPr>
        <p:spPr>
          <a:xfrm>
            <a:off x="334758" y="2474568"/>
            <a:ext cx="667265" cy="324365"/>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Content Placeholder 2"/>
          <p:cNvSpPr>
            <a:spLocks noGrp="1"/>
          </p:cNvSpPr>
          <p:nvPr>
            <p:ph idx="15"/>
          </p:nvPr>
        </p:nvSpPr>
        <p:spPr/>
        <p:txBody>
          <a:bodyPr/>
          <a:lstStyle/>
          <a:p>
            <a:endParaRPr lang="en-US"/>
          </a:p>
        </p:txBody>
      </p:sp>
      <p:sp>
        <p:nvSpPr>
          <p:cNvPr id="10"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
        <p:nvSpPr>
          <p:cNvPr id="4" name="TextBox 3"/>
          <p:cNvSpPr txBox="1"/>
          <p:nvPr/>
        </p:nvSpPr>
        <p:spPr>
          <a:xfrm>
            <a:off x="2923700" y="4409471"/>
            <a:ext cx="3480440" cy="369332"/>
          </a:xfrm>
          <a:prstGeom prst="rect">
            <a:avLst/>
          </a:prstGeom>
          <a:noFill/>
        </p:spPr>
        <p:txBody>
          <a:bodyPr wrap="none" rtlCol="0">
            <a:spAutoFit/>
          </a:bodyPr>
          <a:lstStyle/>
          <a:p>
            <a:r>
              <a:rPr lang="en-US" altLang="zh-CN" dirty="0" smtClean="0">
                <a:solidFill>
                  <a:srgbClr val="FF0000"/>
                </a:solidFill>
              </a:rPr>
              <a:t>learn inter-keystroke</a:t>
            </a:r>
            <a:r>
              <a:rPr lang="zh-CN" altLang="en-US" dirty="0" smtClean="0">
                <a:solidFill>
                  <a:srgbClr val="FF0000"/>
                </a:solidFill>
              </a:rPr>
              <a:t> </a:t>
            </a:r>
            <a:r>
              <a:rPr lang="en-US" altLang="zh-CN" dirty="0" smtClean="0">
                <a:solidFill>
                  <a:srgbClr val="FF0000"/>
                </a:solidFill>
              </a:rPr>
              <a:t>information</a:t>
            </a:r>
            <a:endParaRPr lang="en-US" dirty="0">
              <a:solidFill>
                <a:srgbClr val="FF0000"/>
              </a:solidFill>
            </a:endParaRPr>
          </a:p>
        </p:txBody>
      </p:sp>
    </p:spTree>
    <p:extLst>
      <p:ext uri="{BB962C8B-B14F-4D97-AF65-F5344CB8AC3E}">
        <p14:creationId xmlns:p14="http://schemas.microsoft.com/office/powerpoint/2010/main" val="1326247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536" y="1006659"/>
            <a:ext cx="5653175" cy="461665"/>
          </a:xfrm>
          <a:prstGeom prst="rect">
            <a:avLst/>
          </a:prstGeom>
          <a:noFill/>
        </p:spPr>
        <p:txBody>
          <a:bodyPr wrap="square" rtlCol="0">
            <a:spAutoFit/>
          </a:bodyPr>
          <a:lstStyle/>
          <a:p>
            <a:pPr algn="ctr"/>
            <a:r>
              <a:rPr lang="en-US" altLang="zh-CN" sz="2400" dirty="0"/>
              <a:t>Practical Considerations</a:t>
            </a:r>
          </a:p>
        </p:txBody>
      </p:sp>
      <p:sp>
        <p:nvSpPr>
          <p:cNvPr id="5" name="Rectangle 4"/>
          <p:cNvSpPr/>
          <p:nvPr/>
        </p:nvSpPr>
        <p:spPr>
          <a:xfrm>
            <a:off x="0" y="1835724"/>
            <a:ext cx="6556248" cy="2031325"/>
          </a:xfrm>
          <a:prstGeom prst="rect">
            <a:avLst/>
          </a:prstGeom>
        </p:spPr>
        <p:txBody>
          <a:bodyPr wrap="square">
            <a:spAutoFit/>
          </a:bodyPr>
          <a:lstStyle/>
          <a:p>
            <a:pPr marL="771506" lvl="1" indent="-428615">
              <a:buFont typeface="Arial" charset="0"/>
              <a:buChar char="•"/>
            </a:pPr>
            <a:r>
              <a:rPr lang="en-US" altLang="zh-CN" sz="2100" dirty="0"/>
              <a:t>CPU frequency scaling: maximum frequency</a:t>
            </a:r>
          </a:p>
          <a:p>
            <a:pPr marL="771506" lvl="1" indent="-428615">
              <a:buFont typeface="Arial" charset="0"/>
              <a:buChar char="•"/>
            </a:pPr>
            <a:endParaRPr lang="en-US" altLang="zh-CN" sz="2100" dirty="0"/>
          </a:p>
          <a:p>
            <a:pPr marL="771506" lvl="1" indent="-428615">
              <a:buFont typeface="Arial" charset="0"/>
              <a:buChar char="•"/>
            </a:pPr>
            <a:r>
              <a:rPr lang="en-US" altLang="zh-CN" sz="2100" dirty="0"/>
              <a:t>Power consumption: 1.5% battery per 20 min</a:t>
            </a:r>
          </a:p>
          <a:p>
            <a:pPr marL="771506" lvl="1" indent="-428615">
              <a:buFont typeface="Arial" charset="0"/>
              <a:buChar char="•"/>
            </a:pPr>
            <a:endParaRPr lang="en-US" altLang="zh-CN" sz="2100" dirty="0"/>
          </a:p>
          <a:p>
            <a:pPr marL="771506" lvl="1" indent="-428615">
              <a:buFont typeface="Arial" charset="0"/>
              <a:buChar char="•"/>
            </a:pPr>
            <a:r>
              <a:rPr lang="en-US" altLang="zh-CN" sz="2100" dirty="0"/>
              <a:t>Library version: 64 bit vs. 32 bit</a:t>
            </a:r>
          </a:p>
          <a:p>
            <a:pPr marL="771506" lvl="1" indent="-428615">
              <a:buFont typeface="Arial" charset="0"/>
              <a:buChar char="•"/>
            </a:pPr>
            <a:endParaRPr lang="zh-CN" altLang="en-US" sz="2100" dirty="0"/>
          </a:p>
        </p:txBody>
      </p:sp>
      <p:sp>
        <p:nvSpPr>
          <p:cNvPr id="3" name="Content Placeholder 2"/>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708613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594" y="1006659"/>
            <a:ext cx="5653175" cy="461665"/>
          </a:xfrm>
          <a:prstGeom prst="rect">
            <a:avLst/>
          </a:prstGeom>
          <a:noFill/>
        </p:spPr>
        <p:txBody>
          <a:bodyPr wrap="square" rtlCol="0">
            <a:spAutoFit/>
          </a:bodyPr>
          <a:lstStyle/>
          <a:p>
            <a:pPr algn="ctr"/>
            <a:r>
              <a:rPr lang="en-US" altLang="zh-CN" sz="2400" dirty="0"/>
              <a:t>Countermeasures</a:t>
            </a:r>
          </a:p>
        </p:txBody>
      </p:sp>
      <p:sp>
        <p:nvSpPr>
          <p:cNvPr id="4" name="Rectangle 3"/>
          <p:cNvSpPr/>
          <p:nvPr/>
        </p:nvSpPr>
        <p:spPr>
          <a:xfrm>
            <a:off x="491594" y="1835724"/>
            <a:ext cx="5680607" cy="1708160"/>
          </a:xfrm>
          <a:prstGeom prst="rect">
            <a:avLst/>
          </a:prstGeom>
        </p:spPr>
        <p:txBody>
          <a:bodyPr wrap="square">
            <a:spAutoFit/>
          </a:bodyPr>
          <a:lstStyle/>
          <a:p>
            <a:pPr marL="771506" lvl="1" indent="-428615">
              <a:buFont typeface="Arial" charset="0"/>
              <a:buChar char="•"/>
            </a:pPr>
            <a:r>
              <a:rPr lang="en-US" altLang="zh-CN" sz="2100" dirty="0"/>
              <a:t>Disallow </a:t>
            </a:r>
            <a:r>
              <a:rPr lang="en-US" altLang="zh-CN" sz="2100" dirty="0" err="1" smtClean="0"/>
              <a:t>userspace</a:t>
            </a:r>
            <a:r>
              <a:rPr lang="en-US" altLang="zh-CN" sz="2100" dirty="0" smtClean="0"/>
              <a:t> </a:t>
            </a:r>
            <a:r>
              <a:rPr lang="en-US" altLang="zh-CN" sz="2100" dirty="0"/>
              <a:t>cache flushes</a:t>
            </a:r>
          </a:p>
          <a:p>
            <a:pPr marL="771506" lvl="1" indent="-428615">
              <a:buFont typeface="Arial" charset="0"/>
              <a:buChar char="•"/>
            </a:pPr>
            <a:endParaRPr lang="en-US" altLang="zh-CN" sz="2100" dirty="0"/>
          </a:p>
          <a:p>
            <a:pPr marL="771506" lvl="1" indent="-428615">
              <a:buFont typeface="Arial" charset="0"/>
              <a:buChar char="•"/>
            </a:pPr>
            <a:r>
              <a:rPr lang="en-US" altLang="zh-CN" sz="2100" dirty="0"/>
              <a:t>Restrict fine-grained time measurement</a:t>
            </a:r>
          </a:p>
          <a:p>
            <a:pPr marL="771506" lvl="1" indent="-428615">
              <a:buFont typeface="Arial" charset="0"/>
              <a:buChar char="•"/>
            </a:pPr>
            <a:endParaRPr lang="en-US" altLang="zh-CN" sz="2100" dirty="0"/>
          </a:p>
          <a:p>
            <a:pPr marL="771506" lvl="1" indent="-428615">
              <a:buFont typeface="Arial" charset="0"/>
              <a:buChar char="•"/>
            </a:pPr>
            <a:r>
              <a:rPr lang="en-US" altLang="zh-CN" sz="2100" dirty="0"/>
              <a:t>Prevent physical memory sharing</a:t>
            </a:r>
            <a:endParaRPr lang="zh-CN" altLang="en-US" sz="21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952062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86" y="1304783"/>
            <a:ext cx="5653175" cy="461665"/>
          </a:xfrm>
          <a:prstGeom prst="rect">
            <a:avLst/>
          </a:prstGeom>
          <a:noFill/>
        </p:spPr>
        <p:txBody>
          <a:bodyPr wrap="square" rtlCol="0">
            <a:spAutoFit/>
          </a:bodyPr>
          <a:lstStyle/>
          <a:p>
            <a:pPr algn="ctr"/>
            <a:r>
              <a:rPr lang="en-US" altLang="zh-CN" sz="2400" dirty="0"/>
              <a:t>OUTLINE</a:t>
            </a:r>
          </a:p>
        </p:txBody>
      </p:sp>
      <p:sp>
        <p:nvSpPr>
          <p:cNvPr id="4" name="Content Placeholder 2"/>
          <p:cNvSpPr>
            <a:spLocks noGrp="1"/>
          </p:cNvSpPr>
          <p:nvPr>
            <p:ph idx="4294967295"/>
          </p:nvPr>
        </p:nvSpPr>
        <p:spPr>
          <a:xfrm>
            <a:off x="363578" y="1899734"/>
            <a:ext cx="7886700" cy="1956197"/>
          </a:xfrm>
          <a:prstGeom prst="rect">
            <a:avLst/>
          </a:prstGeom>
        </p:spPr>
        <p:txBody>
          <a:bodyPr/>
          <a:lstStyle/>
          <a:p>
            <a:pPr marL="557199" indent="-557199">
              <a:buFont typeface="+mj-lt"/>
              <a:buAutoNum type="arabicPeriod"/>
            </a:pPr>
            <a:r>
              <a:rPr lang="en-US" altLang="zh-CN" sz="2100" dirty="0"/>
              <a:t>ARM</a:t>
            </a:r>
            <a:r>
              <a:rPr lang="zh-CN" altLang="en-US" sz="2100" dirty="0"/>
              <a:t> </a:t>
            </a:r>
            <a:r>
              <a:rPr lang="en-US" altLang="zh-CN" sz="2100" dirty="0"/>
              <a:t>Cache</a:t>
            </a:r>
            <a:r>
              <a:rPr lang="zh-CN" altLang="en-US" sz="2100" dirty="0"/>
              <a:t> </a:t>
            </a:r>
            <a:r>
              <a:rPr lang="en-US" altLang="zh-CN" sz="2100" dirty="0"/>
              <a:t>Exploration</a:t>
            </a:r>
            <a:endParaRPr lang="en-US" sz="2100" dirty="0"/>
          </a:p>
          <a:p>
            <a:pPr marL="557199" indent="-557199">
              <a:buFont typeface="+mj-lt"/>
              <a:buAutoNum type="arabicPeriod"/>
            </a:pPr>
            <a:r>
              <a:rPr lang="en-US" altLang="zh-CN" sz="2100" dirty="0"/>
              <a:t>Return-Oriented</a:t>
            </a:r>
            <a:r>
              <a:rPr lang="zh-CN" altLang="en-US" sz="2100" dirty="0"/>
              <a:t> </a:t>
            </a:r>
            <a:r>
              <a:rPr lang="en-US" altLang="zh-CN" sz="2100" dirty="0"/>
              <a:t>Flush-Reload</a:t>
            </a:r>
            <a:r>
              <a:rPr lang="zh-CN" altLang="en-US" sz="2100" dirty="0"/>
              <a:t> </a:t>
            </a:r>
            <a:r>
              <a:rPr lang="en-US" altLang="zh-CN" sz="2100" dirty="0"/>
              <a:t>Attacks</a:t>
            </a:r>
            <a:r>
              <a:rPr lang="zh-CN" altLang="en-US" sz="2100" dirty="0"/>
              <a:t> </a:t>
            </a:r>
            <a:r>
              <a:rPr lang="en-US" altLang="zh-CN" sz="2100" dirty="0"/>
              <a:t>on</a:t>
            </a:r>
            <a:r>
              <a:rPr lang="zh-CN" altLang="en-US" sz="2100" dirty="0"/>
              <a:t> </a:t>
            </a:r>
            <a:r>
              <a:rPr lang="en-US" altLang="zh-CN" sz="2100" dirty="0"/>
              <a:t>ARM</a:t>
            </a:r>
            <a:endParaRPr lang="en-US" sz="2100" dirty="0"/>
          </a:p>
          <a:p>
            <a:pPr marL="557199" indent="-557199">
              <a:buFont typeface="+mj-lt"/>
              <a:buAutoNum type="arabicPeriod"/>
            </a:pPr>
            <a:r>
              <a:rPr lang="en-US" sz="2100" dirty="0"/>
              <a:t>Case studies</a:t>
            </a:r>
            <a:r>
              <a:rPr lang="zh-CN" altLang="en-US" sz="2100" dirty="0"/>
              <a:t> </a:t>
            </a:r>
            <a:r>
              <a:rPr lang="en-US" altLang="zh-CN" sz="2100" dirty="0"/>
              <a:t>on</a:t>
            </a:r>
            <a:r>
              <a:rPr lang="zh-CN" altLang="en-US" sz="2100" dirty="0"/>
              <a:t> </a:t>
            </a:r>
            <a:r>
              <a:rPr lang="en-US" altLang="zh-CN" sz="2100" dirty="0"/>
              <a:t>Android</a:t>
            </a:r>
            <a:endParaRPr lang="zh-CN" altLang="en-US" sz="2100" dirty="0"/>
          </a:p>
          <a:p>
            <a:pPr marL="557199" indent="-557199">
              <a:buFont typeface="+mj-lt"/>
              <a:buAutoNum type="arabicPeriod"/>
            </a:pPr>
            <a:r>
              <a:rPr lang="en-US" altLang="zh-CN" sz="2100" dirty="0">
                <a:solidFill>
                  <a:srgbClr val="FF0000"/>
                </a:solidFill>
              </a:rPr>
              <a:t>Conclusion</a:t>
            </a:r>
            <a:endParaRPr lang="zh-CN" altLang="en-US" sz="2100" dirty="0">
              <a:solidFill>
                <a:srgbClr val="FF0000"/>
              </a:solidFill>
            </a:endParaRPr>
          </a:p>
          <a:p>
            <a:pPr marL="557199" indent="-557199">
              <a:buFont typeface="+mj-lt"/>
              <a:buAutoNum type="arabicPeriod"/>
            </a:pPr>
            <a:endParaRPr lang="en-US" sz="21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0646518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7640" y="2747678"/>
            <a:ext cx="1435608" cy="548981"/>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883812" y="3625341"/>
            <a:ext cx="3648308" cy="548981"/>
          </a:xfrm>
          <a:prstGeom prst="rect">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2582601" y="2191088"/>
            <a:ext cx="467502" cy="392247"/>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4" name="Rectangle 13"/>
          <p:cNvSpPr/>
          <p:nvPr/>
        </p:nvSpPr>
        <p:spPr>
          <a:xfrm>
            <a:off x="2098548" y="2747678"/>
            <a:ext cx="1435608" cy="548981"/>
          </a:xfrm>
          <a:prstGeom prst="rect">
            <a:avLst/>
          </a:prstGeom>
          <a:solidFill>
            <a:srgbClr val="00BA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4461693" y="2191088"/>
            <a:ext cx="467502" cy="392247"/>
          </a:xfrm>
          <a:prstGeom prst="rect">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ysClr val="windowText" lastClr="000000"/>
              </a:solidFill>
            </a:endParaRPr>
          </a:p>
        </p:txBody>
      </p:sp>
      <p:sp>
        <p:nvSpPr>
          <p:cNvPr id="16" name="TextBox 15"/>
          <p:cNvSpPr txBox="1"/>
          <p:nvPr/>
        </p:nvSpPr>
        <p:spPr>
          <a:xfrm>
            <a:off x="381866" y="2191088"/>
            <a:ext cx="1072031" cy="300082"/>
          </a:xfrm>
          <a:prstGeom prst="rect">
            <a:avLst/>
          </a:prstGeom>
          <a:noFill/>
        </p:spPr>
        <p:txBody>
          <a:bodyPr wrap="square" rtlCol="0">
            <a:spAutoFit/>
          </a:bodyPr>
          <a:lstStyle/>
          <a:p>
            <a:r>
              <a:rPr lang="en-US" sz="1350" dirty="0"/>
              <a:t>L1 CACHE</a:t>
            </a:r>
          </a:p>
        </p:txBody>
      </p:sp>
      <p:sp>
        <p:nvSpPr>
          <p:cNvPr id="17" name="TextBox 16"/>
          <p:cNvSpPr txBox="1"/>
          <p:nvPr/>
        </p:nvSpPr>
        <p:spPr>
          <a:xfrm>
            <a:off x="381866" y="2883667"/>
            <a:ext cx="1072031" cy="300082"/>
          </a:xfrm>
          <a:prstGeom prst="rect">
            <a:avLst/>
          </a:prstGeom>
          <a:noFill/>
        </p:spPr>
        <p:txBody>
          <a:bodyPr wrap="square" rtlCol="0">
            <a:spAutoFit/>
          </a:bodyPr>
          <a:lstStyle/>
          <a:p>
            <a:r>
              <a:rPr lang="en-US" sz="1350" dirty="0"/>
              <a:t>L2 CACHE</a:t>
            </a:r>
          </a:p>
        </p:txBody>
      </p:sp>
      <p:sp>
        <p:nvSpPr>
          <p:cNvPr id="18" name="TextBox 17"/>
          <p:cNvSpPr txBox="1"/>
          <p:nvPr/>
        </p:nvSpPr>
        <p:spPr>
          <a:xfrm>
            <a:off x="381866" y="3761332"/>
            <a:ext cx="1072031" cy="300082"/>
          </a:xfrm>
          <a:prstGeom prst="rect">
            <a:avLst/>
          </a:prstGeom>
          <a:noFill/>
        </p:spPr>
        <p:txBody>
          <a:bodyPr wrap="square" rtlCol="0">
            <a:spAutoFit/>
          </a:bodyPr>
          <a:lstStyle/>
          <a:p>
            <a:r>
              <a:rPr lang="en-US" sz="1350" dirty="0"/>
              <a:t>L3 CACHE</a:t>
            </a:r>
          </a:p>
        </p:txBody>
      </p:sp>
      <p:sp>
        <p:nvSpPr>
          <p:cNvPr id="19" name="TextBox 18"/>
          <p:cNvSpPr txBox="1"/>
          <p:nvPr/>
        </p:nvSpPr>
        <p:spPr>
          <a:xfrm>
            <a:off x="2234103" y="1798018"/>
            <a:ext cx="1566069" cy="300082"/>
          </a:xfrm>
          <a:prstGeom prst="rect">
            <a:avLst/>
          </a:prstGeom>
          <a:noFill/>
        </p:spPr>
        <p:txBody>
          <a:bodyPr wrap="square" rtlCol="0">
            <a:spAutoFit/>
          </a:bodyPr>
          <a:lstStyle/>
          <a:p>
            <a:r>
              <a:rPr lang="en-US" sz="1350"/>
              <a:t>VICTIM CORE</a:t>
            </a:r>
            <a:endParaRPr lang="en-US" sz="1350" dirty="0"/>
          </a:p>
        </p:txBody>
      </p:sp>
      <p:sp>
        <p:nvSpPr>
          <p:cNvPr id="20" name="TextBox 19"/>
          <p:cNvSpPr txBox="1"/>
          <p:nvPr/>
        </p:nvSpPr>
        <p:spPr>
          <a:xfrm>
            <a:off x="3977640" y="1814084"/>
            <a:ext cx="1669582" cy="300082"/>
          </a:xfrm>
          <a:prstGeom prst="rect">
            <a:avLst/>
          </a:prstGeom>
          <a:noFill/>
        </p:spPr>
        <p:txBody>
          <a:bodyPr wrap="square" rtlCol="0">
            <a:spAutoFit/>
          </a:bodyPr>
          <a:lstStyle/>
          <a:p>
            <a:r>
              <a:rPr lang="en-US" sz="1350" dirty="0"/>
              <a:t>ATTACKER CORE</a:t>
            </a:r>
          </a:p>
        </p:txBody>
      </p:sp>
      <p:sp>
        <p:nvSpPr>
          <p:cNvPr id="21" name="Oval 20"/>
          <p:cNvSpPr/>
          <p:nvPr/>
        </p:nvSpPr>
        <p:spPr>
          <a:xfrm>
            <a:off x="5590715" y="2191090"/>
            <a:ext cx="1133856" cy="6925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FF0000"/>
                </a:solidFill>
              </a:rPr>
              <a:t>IDLE</a:t>
            </a:r>
          </a:p>
        </p:txBody>
      </p:sp>
      <p:cxnSp>
        <p:nvCxnSpPr>
          <p:cNvPr id="23" name="Straight Connector 22"/>
          <p:cNvCxnSpPr/>
          <p:nvPr/>
        </p:nvCxnSpPr>
        <p:spPr>
          <a:xfrm>
            <a:off x="2582601" y="238721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582601" y="3031864"/>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582601" y="3895972"/>
            <a:ext cx="467502" cy="0"/>
          </a:xfrm>
          <a:prstGeom prst="line">
            <a:avLst/>
          </a:prstGeom>
          <a:ln w="114300">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81866" y="870094"/>
            <a:ext cx="5904886" cy="461665"/>
          </a:xfrm>
          <a:prstGeom prst="rect">
            <a:avLst/>
          </a:prstGeom>
          <a:noFill/>
        </p:spPr>
        <p:txBody>
          <a:bodyPr wrap="none" rtlCol="0">
            <a:spAutoFit/>
          </a:bodyPr>
          <a:lstStyle/>
          <a:p>
            <a:r>
              <a:rPr lang="en-US" altLang="zh-CN" sz="2400" dirty="0"/>
              <a:t>Flush-Reload Side-Channel Attack on x86</a:t>
            </a:r>
          </a:p>
        </p:txBody>
      </p:sp>
      <p:sp>
        <p:nvSpPr>
          <p:cNvPr id="2" name="Content Placeholder 1"/>
          <p:cNvSpPr>
            <a:spLocks noGrp="1"/>
          </p:cNvSpPr>
          <p:nvPr>
            <p:ph idx="15"/>
          </p:nvPr>
        </p:nvSpPr>
        <p:spPr/>
        <p:txBody>
          <a:bodyPr/>
          <a:lstStyle/>
          <a:p>
            <a:endParaRPr lang="en-US"/>
          </a:p>
        </p:txBody>
      </p:sp>
      <p:sp>
        <p:nvSpPr>
          <p:cNvPr id="22"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06911069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866" y="1022408"/>
            <a:ext cx="5653175" cy="507831"/>
          </a:xfrm>
          <a:prstGeom prst="rect">
            <a:avLst/>
          </a:prstGeom>
          <a:noFill/>
        </p:spPr>
        <p:txBody>
          <a:bodyPr wrap="square" rtlCol="0">
            <a:spAutoFit/>
          </a:bodyPr>
          <a:lstStyle/>
          <a:p>
            <a:pPr algn="ctr"/>
            <a:r>
              <a:rPr lang="en-US" altLang="zh-CN" sz="2700" dirty="0"/>
              <a:t>Conclusion</a:t>
            </a:r>
          </a:p>
        </p:txBody>
      </p:sp>
      <p:sp>
        <p:nvSpPr>
          <p:cNvPr id="4" name="Rectangle 3"/>
          <p:cNvSpPr/>
          <p:nvPr/>
        </p:nvSpPr>
        <p:spPr>
          <a:xfrm>
            <a:off x="381866" y="1843967"/>
            <a:ext cx="6078755" cy="2554545"/>
          </a:xfrm>
          <a:prstGeom prst="rect">
            <a:avLst/>
          </a:prstGeom>
        </p:spPr>
        <p:txBody>
          <a:bodyPr wrap="square">
            <a:spAutoFit/>
          </a:bodyPr>
          <a:lstStyle/>
          <a:p>
            <a:pPr marL="428615" indent="-428615">
              <a:buFont typeface="Arial" charset="0"/>
              <a:buChar char="•"/>
            </a:pPr>
            <a:r>
              <a:rPr lang="en-US" altLang="zh-CN" sz="2000" dirty="0" smtClean="0"/>
              <a:t>Explored</a:t>
            </a:r>
            <a:r>
              <a:rPr lang="zh-CN" altLang="en-US" sz="2000" dirty="0" smtClean="0"/>
              <a:t> </a:t>
            </a:r>
            <a:r>
              <a:rPr lang="en-US" altLang="zh-CN" sz="2000" dirty="0" err="1" smtClean="0"/>
              <a:t>clearcache</a:t>
            </a:r>
            <a:r>
              <a:rPr lang="zh-CN" altLang="en-US" sz="2000" dirty="0" smtClean="0"/>
              <a:t> </a:t>
            </a:r>
            <a:r>
              <a:rPr lang="en-US" altLang="zh-CN" sz="2000" dirty="0" smtClean="0"/>
              <a:t>system</a:t>
            </a:r>
            <a:r>
              <a:rPr lang="zh-CN" altLang="en-US" sz="2000" dirty="0" smtClean="0"/>
              <a:t> </a:t>
            </a:r>
            <a:r>
              <a:rPr lang="en-US" altLang="zh-CN" sz="2000" dirty="0" smtClean="0"/>
              <a:t>call</a:t>
            </a:r>
            <a:r>
              <a:rPr lang="zh-CN" altLang="en-US" sz="2000" dirty="0" smtClean="0"/>
              <a:t> </a:t>
            </a:r>
            <a:r>
              <a:rPr lang="en-US" altLang="zh-CN" sz="2000" dirty="0" smtClean="0"/>
              <a:t>and</a:t>
            </a:r>
            <a:r>
              <a:rPr lang="zh-CN" altLang="en-US" sz="2000" dirty="0" smtClean="0"/>
              <a:t> </a:t>
            </a:r>
            <a:r>
              <a:rPr lang="en-US" altLang="zh-CN" sz="2000" dirty="0" smtClean="0"/>
              <a:t>cache</a:t>
            </a:r>
            <a:r>
              <a:rPr lang="zh-CN" altLang="en-US" sz="2000" dirty="0" smtClean="0"/>
              <a:t> </a:t>
            </a:r>
            <a:r>
              <a:rPr lang="en-US" altLang="zh-CN" sz="2000" dirty="0" smtClean="0"/>
              <a:t>inclusiveness</a:t>
            </a:r>
            <a:r>
              <a:rPr lang="zh-CN" altLang="en-US" sz="2000" dirty="0" smtClean="0"/>
              <a:t> </a:t>
            </a:r>
            <a:r>
              <a:rPr lang="en-US" altLang="zh-CN" sz="2000" dirty="0" smtClean="0"/>
              <a:t>on</a:t>
            </a:r>
            <a:r>
              <a:rPr lang="zh-CN" altLang="en-US" sz="2000" dirty="0" smtClean="0"/>
              <a:t> </a:t>
            </a:r>
            <a:r>
              <a:rPr lang="en-US" altLang="zh-CN" sz="2000" dirty="0" smtClean="0"/>
              <a:t>ARM</a:t>
            </a:r>
            <a:endParaRPr lang="zh-CN" altLang="en-US" sz="2000" dirty="0" smtClean="0"/>
          </a:p>
          <a:p>
            <a:pPr marL="428615" indent="-428615">
              <a:buFont typeface="Arial" charset="0"/>
              <a:buChar char="•"/>
            </a:pPr>
            <a:endParaRPr lang="zh-CN" altLang="en-US" sz="2000" dirty="0"/>
          </a:p>
          <a:p>
            <a:pPr marL="428615" indent="-428615">
              <a:buFont typeface="Arial" charset="0"/>
              <a:buChar char="•"/>
            </a:pPr>
            <a:r>
              <a:rPr lang="en-US" altLang="zh-CN" sz="2000" dirty="0" smtClean="0"/>
              <a:t>Designed </a:t>
            </a:r>
            <a:r>
              <a:rPr lang="en-US" altLang="zh-CN" sz="2000" dirty="0"/>
              <a:t>a novel return-oriented Flush-Reload</a:t>
            </a:r>
            <a:r>
              <a:rPr lang="zh-CN" altLang="en-US" sz="2000" dirty="0"/>
              <a:t> </a:t>
            </a:r>
            <a:r>
              <a:rPr lang="en-US" altLang="zh-CN" sz="2000" dirty="0"/>
              <a:t>mechanism</a:t>
            </a:r>
          </a:p>
          <a:p>
            <a:r>
              <a:rPr lang="zh-CN" altLang="en-US" sz="2000" dirty="0" smtClean="0"/>
              <a:t> </a:t>
            </a:r>
            <a:endParaRPr lang="zh-CN" altLang="en-US" sz="2000" dirty="0"/>
          </a:p>
          <a:p>
            <a:pPr marL="428615" indent="-428615">
              <a:buFont typeface="Arial" charset="0"/>
              <a:buChar char="•"/>
            </a:pPr>
            <a:r>
              <a:rPr lang="en-US" altLang="zh-CN" sz="2000" dirty="0"/>
              <a:t>Showed</a:t>
            </a:r>
            <a:r>
              <a:rPr lang="zh-CN" altLang="en-US" sz="2000" dirty="0"/>
              <a:t> </a:t>
            </a:r>
            <a:r>
              <a:rPr lang="en-US" altLang="zh-CN" sz="2000" dirty="0" smtClean="0"/>
              <a:t>two</a:t>
            </a:r>
            <a:r>
              <a:rPr lang="zh-CN" altLang="en-US" sz="2000" dirty="0" smtClean="0"/>
              <a:t> </a:t>
            </a:r>
            <a:r>
              <a:rPr lang="en-US" altLang="zh-CN" sz="2000" dirty="0" smtClean="0"/>
              <a:t>categories</a:t>
            </a:r>
            <a:r>
              <a:rPr lang="zh-CN" altLang="en-US" sz="2000" dirty="0" smtClean="0"/>
              <a:t> </a:t>
            </a:r>
            <a:r>
              <a:rPr lang="en-US" altLang="zh-CN" sz="2000" dirty="0" smtClean="0"/>
              <a:t>of</a:t>
            </a:r>
            <a:r>
              <a:rPr lang="zh-CN" altLang="en-US" sz="2000" dirty="0" smtClean="0"/>
              <a:t> </a:t>
            </a:r>
            <a:r>
              <a:rPr lang="en-US" altLang="zh-CN" sz="2000" dirty="0" smtClean="0"/>
              <a:t>Flush-Reload</a:t>
            </a:r>
            <a:r>
              <a:rPr lang="zh-CN" altLang="en-US" sz="2000" dirty="0" smtClean="0"/>
              <a:t> </a:t>
            </a:r>
            <a:r>
              <a:rPr lang="en-US" sz="2000" dirty="0"/>
              <a:t>attacks on</a:t>
            </a:r>
            <a:r>
              <a:rPr lang="zh-CN" altLang="en-US" sz="2000" dirty="0"/>
              <a:t> </a:t>
            </a:r>
            <a:r>
              <a:rPr lang="en-US" altLang="zh-CN" sz="2000" dirty="0"/>
              <a:t>Android</a:t>
            </a:r>
            <a:r>
              <a:rPr lang="zh-CN" altLang="en-US" sz="2000" dirty="0"/>
              <a:t> </a:t>
            </a:r>
            <a:r>
              <a:rPr lang="en-US" altLang="zh-CN" sz="2000" dirty="0"/>
              <a:t>devices</a:t>
            </a:r>
            <a:endParaRPr lang="en-US" sz="2000" dirty="0"/>
          </a:p>
        </p:txBody>
      </p:sp>
      <p:sp>
        <p:nvSpPr>
          <p:cNvPr id="6" name="Content Placeholder 5"/>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7"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1489692377"/>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217" y="2109783"/>
            <a:ext cx="5653175" cy="769441"/>
          </a:xfrm>
          <a:prstGeom prst="rect">
            <a:avLst/>
          </a:prstGeom>
          <a:noFill/>
        </p:spPr>
        <p:txBody>
          <a:bodyPr wrap="square" rtlCol="0">
            <a:spAutoFit/>
          </a:bodyPr>
          <a:lstStyle/>
          <a:p>
            <a:pPr algn="ctr"/>
            <a:r>
              <a:rPr lang="en-US" altLang="zh-CN" sz="4400" dirty="0"/>
              <a:t>Thanks for listening!</a:t>
            </a:r>
          </a:p>
        </p:txBody>
      </p:sp>
      <p:sp>
        <p:nvSpPr>
          <p:cNvPr id="4" name="TextBox 3"/>
          <p:cNvSpPr txBox="1"/>
          <p:nvPr/>
        </p:nvSpPr>
        <p:spPr>
          <a:xfrm>
            <a:off x="2205682" y="2802280"/>
            <a:ext cx="184731" cy="300082"/>
          </a:xfrm>
          <a:prstGeom prst="rect">
            <a:avLst/>
          </a:prstGeom>
          <a:noFill/>
        </p:spPr>
        <p:txBody>
          <a:bodyPr wrap="none" rtlCol="0">
            <a:spAutoFit/>
          </a:bodyPr>
          <a:lstStyle/>
          <a:p>
            <a:endParaRPr lang="en-US" sz="1350" dirty="0"/>
          </a:p>
        </p:txBody>
      </p:sp>
      <p:sp>
        <p:nvSpPr>
          <p:cNvPr id="5" name="TextBox 4"/>
          <p:cNvSpPr txBox="1"/>
          <p:nvPr/>
        </p:nvSpPr>
        <p:spPr>
          <a:xfrm>
            <a:off x="2045520" y="3064608"/>
            <a:ext cx="2696571" cy="707886"/>
          </a:xfrm>
          <a:prstGeom prst="rect">
            <a:avLst/>
          </a:prstGeom>
          <a:noFill/>
        </p:spPr>
        <p:txBody>
          <a:bodyPr wrap="none" rtlCol="0">
            <a:spAutoFit/>
          </a:bodyPr>
          <a:lstStyle/>
          <a:p>
            <a:pPr algn="ctr"/>
            <a:r>
              <a:rPr lang="en-US" sz="2000" dirty="0">
                <a:solidFill>
                  <a:srgbClr val="0070C0"/>
                </a:solidFill>
              </a:rPr>
              <a:t>Xiaokuan Zhang</a:t>
            </a:r>
          </a:p>
          <a:p>
            <a:pPr algn="ctr"/>
            <a:r>
              <a:rPr lang="en-US" altLang="zh-CN" sz="2000" dirty="0" smtClean="0">
                <a:solidFill>
                  <a:srgbClr val="0070C0"/>
                </a:solidFill>
              </a:rPr>
              <a:t>z</a:t>
            </a:r>
            <a:r>
              <a:rPr lang="en-US" sz="2000" dirty="0" smtClean="0">
                <a:solidFill>
                  <a:srgbClr val="0070C0"/>
                </a:solidFill>
              </a:rPr>
              <a:t>hang.5840@osu.edu</a:t>
            </a:r>
            <a:endParaRPr lang="en-US" sz="2000" dirty="0">
              <a:solidFill>
                <a:srgbClr val="0070C0"/>
              </a:solidFill>
            </a:endParaRPr>
          </a:p>
        </p:txBody>
      </p:sp>
      <p:sp>
        <p:nvSpPr>
          <p:cNvPr id="7" name="Content Placeholder 6"/>
          <p:cNvSpPr>
            <a:spLocks noGrp="1"/>
          </p:cNvSpPr>
          <p:nvPr>
            <p:ph idx="15"/>
          </p:nvPr>
        </p:nvSpPr>
        <p:spPr/>
        <p:txBody>
          <a:bodyPr/>
          <a:lstStyle/>
          <a:p>
            <a:endParaRPr lang="en-US"/>
          </a:p>
        </p:txBody>
      </p:sp>
      <p:sp>
        <p:nvSpPr>
          <p:cNvPr id="2" name="Content Placeholder 1"/>
          <p:cNvSpPr>
            <a:spLocks noGrp="1"/>
          </p:cNvSpPr>
          <p:nvPr>
            <p:ph idx="15"/>
          </p:nvPr>
        </p:nvSpPr>
        <p:spPr/>
        <p:txBody>
          <a:bodyPr/>
          <a:lstStyle/>
          <a:p>
            <a:endParaRPr lang="en-US"/>
          </a:p>
        </p:txBody>
      </p:sp>
      <p:sp>
        <p:nvSpPr>
          <p:cNvPr id="8" name="Content Placeholder 2"/>
          <p:cNvSpPr>
            <a:spLocks noGrp="1"/>
          </p:cNvSpPr>
          <p:nvPr>
            <p:ph idx="15"/>
          </p:nvPr>
        </p:nvSpPr>
        <p:spPr>
          <a:xfrm>
            <a:off x="3140133" y="263053"/>
            <a:ext cx="3615611" cy="376207"/>
          </a:xfrm>
        </p:spPr>
        <p:txBody>
          <a:bodyPr/>
          <a:lstStyle/>
          <a:p>
            <a:r>
              <a:rPr lang="en-US" altLang="zh-CN" sz="1500" b="1" dirty="0">
                <a:solidFill>
                  <a:prstClr val="white"/>
                </a:solidFill>
              </a:rPr>
              <a:t>X</a:t>
            </a:r>
            <a:r>
              <a:rPr lang="en-US" sz="1500" b="1" dirty="0">
                <a:solidFill>
                  <a:prstClr val="white"/>
                </a:solidFill>
              </a:rPr>
              <a:t>. Zhang</a:t>
            </a:r>
            <a:r>
              <a:rPr lang="en-US" sz="1500" dirty="0">
                <a:solidFill>
                  <a:prstClr val="white"/>
                </a:solidFill>
              </a:rPr>
              <a:t>,</a:t>
            </a:r>
            <a:r>
              <a:rPr lang="zh-CN" altLang="en-US" sz="1500" dirty="0">
                <a:solidFill>
                  <a:prstClr val="white"/>
                </a:solidFill>
              </a:rPr>
              <a:t> </a:t>
            </a:r>
            <a:r>
              <a:rPr lang="en-US" altLang="zh-CN" sz="1500" dirty="0" smtClean="0">
                <a:solidFill>
                  <a:prstClr val="white"/>
                </a:solidFill>
              </a:rPr>
              <a:t>Y.</a:t>
            </a:r>
            <a:r>
              <a:rPr lang="zh-CN" altLang="en-US" sz="1500" dirty="0" smtClean="0">
                <a:solidFill>
                  <a:prstClr val="white"/>
                </a:solidFill>
              </a:rPr>
              <a:t> </a:t>
            </a:r>
            <a:r>
              <a:rPr lang="en-US" altLang="zh-CN" sz="1500" dirty="0">
                <a:solidFill>
                  <a:prstClr val="white"/>
                </a:solidFill>
              </a:rPr>
              <a:t>Xiao,</a:t>
            </a:r>
            <a:r>
              <a:rPr lang="en-US" sz="1500" dirty="0">
                <a:solidFill>
                  <a:prstClr val="white"/>
                </a:solidFill>
              </a:rPr>
              <a:t> Y. Zhang</a:t>
            </a:r>
            <a:endParaRPr lang="en-US" sz="1500" dirty="0"/>
          </a:p>
        </p:txBody>
      </p:sp>
    </p:spTree>
    <p:extLst>
      <p:ext uri="{BB962C8B-B14F-4D97-AF65-F5344CB8AC3E}">
        <p14:creationId xmlns:p14="http://schemas.microsoft.com/office/powerpoint/2010/main" val="216272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32608</TotalTime>
  <Words>4343</Words>
  <Application>Microsoft Macintosh PowerPoint</Application>
  <PresentationFormat>Custom</PresentationFormat>
  <Paragraphs>1191</Paragraphs>
  <Slides>91</Slides>
  <Notes>18</Notes>
  <HiddenSlides>0</HiddenSlides>
  <MMClips>0</MMClips>
  <ScaleCrop>false</ScaleCrop>
  <HeadingPairs>
    <vt:vector size="4" baseType="variant">
      <vt:variant>
        <vt:lpstr>Theme</vt:lpstr>
      </vt:variant>
      <vt:variant>
        <vt:i4>3</vt:i4>
      </vt:variant>
      <vt:variant>
        <vt:lpstr>Slide Titles</vt:lpstr>
      </vt:variant>
      <vt:variant>
        <vt:i4>91</vt:i4>
      </vt:variant>
    </vt:vector>
  </HeadingPairs>
  <TitlesOfParts>
    <vt:vector size="94" baseType="lpstr">
      <vt:lpstr>2_Title Slide</vt:lpstr>
      <vt:lpstr>Content Slide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OSU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Xiaokuan Zhang</dc:creator>
  <cp:keywords>CCS2016</cp:keywords>
  <dc:description/>
  <cp:lastModifiedBy>Yinqian Zhang</cp:lastModifiedBy>
  <cp:revision>380</cp:revision>
  <cp:lastPrinted>2013-08-13T14:25:08Z</cp:lastPrinted>
  <dcterms:created xsi:type="dcterms:W3CDTF">2013-05-24T18:55:25Z</dcterms:created>
  <dcterms:modified xsi:type="dcterms:W3CDTF">2017-03-01T18:43:36Z</dcterms:modified>
  <cp:category/>
</cp:coreProperties>
</file>