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2" r:id="rId3"/>
    <p:sldId id="325" r:id="rId4"/>
    <p:sldId id="326" r:id="rId5"/>
    <p:sldId id="339" r:id="rId6"/>
    <p:sldId id="342" r:id="rId7"/>
    <p:sldId id="338" r:id="rId8"/>
    <p:sldId id="329" r:id="rId9"/>
    <p:sldId id="313" r:id="rId10"/>
    <p:sldId id="316" r:id="rId11"/>
    <p:sldId id="269" r:id="rId12"/>
    <p:sldId id="270" r:id="rId13"/>
    <p:sldId id="271" r:id="rId14"/>
    <p:sldId id="314" r:id="rId15"/>
    <p:sldId id="331" r:id="rId16"/>
    <p:sldId id="343" r:id="rId17"/>
    <p:sldId id="317" r:id="rId18"/>
    <p:sldId id="263" r:id="rId19"/>
    <p:sldId id="285" r:id="rId20"/>
    <p:sldId id="330" r:id="rId21"/>
    <p:sldId id="300" r:id="rId22"/>
    <p:sldId id="292" r:id="rId23"/>
    <p:sldId id="305" r:id="rId24"/>
    <p:sldId id="348" r:id="rId25"/>
    <p:sldId id="289" r:id="rId26"/>
    <p:sldId id="301" r:id="rId27"/>
    <p:sldId id="347" r:id="rId28"/>
    <p:sldId id="318" r:id="rId29"/>
    <p:sldId id="297" r:id="rId30"/>
    <p:sldId id="319" r:id="rId31"/>
    <p:sldId id="322" r:id="rId32"/>
    <p:sldId id="324" r:id="rId33"/>
    <p:sldId id="323" r:id="rId34"/>
    <p:sldId id="273" r:id="rId35"/>
    <p:sldId id="333" r:id="rId36"/>
    <p:sldId id="334" r:id="rId37"/>
    <p:sldId id="335" r:id="rId38"/>
    <p:sldId id="336" r:id="rId39"/>
    <p:sldId id="337" r:id="rId40"/>
    <p:sldId id="327" r:id="rId41"/>
    <p:sldId id="294" r:id="rId42"/>
    <p:sldId id="281" r:id="rId43"/>
    <p:sldId id="265" r:id="rId44"/>
    <p:sldId id="34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903866-0C23-41F1-9566-D355EA910B67}">
          <p14:sldIdLst>
            <p14:sldId id="256"/>
          </p14:sldIdLst>
        </p14:section>
        <p14:section name="Motivation" id="{6111F2FD-6393-43A6-A764-D6FCECF495AD}">
          <p14:sldIdLst>
            <p14:sldId id="312"/>
            <p14:sldId id="325"/>
            <p14:sldId id="326"/>
            <p14:sldId id="339"/>
            <p14:sldId id="342"/>
            <p14:sldId id="338"/>
          </p14:sldIdLst>
        </p14:section>
        <p14:section name="Challenges and Solutions" id="{13BCD788-F1EC-4E59-BB7C-EC79F94B45E0}">
          <p14:sldIdLst>
            <p14:sldId id="329"/>
            <p14:sldId id="313"/>
            <p14:sldId id="316"/>
            <p14:sldId id="269"/>
            <p14:sldId id="270"/>
            <p14:sldId id="271"/>
            <p14:sldId id="314"/>
            <p14:sldId id="331"/>
            <p14:sldId id="343"/>
            <p14:sldId id="317"/>
            <p14:sldId id="263"/>
            <p14:sldId id="285"/>
            <p14:sldId id="330"/>
            <p14:sldId id="300"/>
            <p14:sldId id="292"/>
            <p14:sldId id="305"/>
            <p14:sldId id="348"/>
            <p14:sldId id="289"/>
            <p14:sldId id="301"/>
            <p14:sldId id="347"/>
            <p14:sldId id="318"/>
            <p14:sldId id="297"/>
            <p14:sldId id="319"/>
            <p14:sldId id="322"/>
            <p14:sldId id="324"/>
            <p14:sldId id="323"/>
            <p14:sldId id="273"/>
            <p14:sldId id="333"/>
            <p14:sldId id="334"/>
            <p14:sldId id="335"/>
            <p14:sldId id="336"/>
            <p14:sldId id="337"/>
            <p14:sldId id="327"/>
            <p14:sldId id="294"/>
            <p14:sldId id="281"/>
            <p14:sldId id="265"/>
            <p14:sldId id="3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3" autoAdjust="0"/>
    <p:restoredTop sz="82028" autoAdjust="0"/>
  </p:normalViewPr>
  <p:slideViewPr>
    <p:cSldViewPr>
      <p:cViewPr>
        <p:scale>
          <a:sx n="50" d="100"/>
          <a:sy n="50" d="100"/>
        </p:scale>
        <p:origin x="-1090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93DAB-7826-4D04-ABDD-C312B2F9C886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EA2C7-77AD-4705-A446-AC1F7CDE2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8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7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4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7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4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2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2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4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4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86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28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28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28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8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4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05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4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05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5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4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9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4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15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0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0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3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3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3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3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A2C7-77AD-4705-A446-AC1F7CDE25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9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0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1A88-8253-4300-B9AA-67A1FC31DE1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06E58-C0BD-410C-8A02-F085BD0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0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658615"/>
          </a:xfrm>
        </p:spPr>
        <p:txBody>
          <a:bodyPr>
            <a:normAutofit/>
          </a:bodyPr>
          <a:lstStyle/>
          <a:p>
            <a:r>
              <a:rPr lang="en-US" b="1" dirty="0" smtClean="0"/>
              <a:t>Cross-VM Side Channels and Their Use to Extract Private Keys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1" y="3816622"/>
            <a:ext cx="7258173" cy="2636714"/>
          </a:xfrm>
        </p:spPr>
        <p:txBody>
          <a:bodyPr>
            <a:normAutofit/>
          </a:bodyPr>
          <a:lstStyle/>
          <a:p>
            <a:r>
              <a:rPr lang="en-US" sz="2800" u="sng" dirty="0" err="1" smtClean="0">
                <a:solidFill>
                  <a:schemeClr val="tx1"/>
                </a:solidFill>
              </a:rPr>
              <a:t>Yinqian</a:t>
            </a:r>
            <a:r>
              <a:rPr lang="en-US" sz="2800" u="sng" dirty="0" smtClean="0">
                <a:solidFill>
                  <a:schemeClr val="tx1"/>
                </a:solidFill>
              </a:rPr>
              <a:t> Zhang (UNC-Chapel Hill)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Ari </a:t>
            </a:r>
            <a:r>
              <a:rPr lang="en-US" sz="2800" dirty="0" err="1" smtClean="0">
                <a:solidFill>
                  <a:schemeClr val="tx1"/>
                </a:solidFill>
              </a:rPr>
              <a:t>Juels</a:t>
            </a:r>
            <a:r>
              <a:rPr lang="en-US" sz="2800" dirty="0" smtClean="0">
                <a:solidFill>
                  <a:schemeClr val="tx1"/>
                </a:solidFill>
              </a:rPr>
              <a:t> (RSA Labs)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Michael K. Reiter (UNC-Chapel Hill)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Thomas </a:t>
            </a:r>
            <a:r>
              <a:rPr lang="en-US" sz="2800" dirty="0" err="1" smtClean="0">
                <a:solidFill>
                  <a:schemeClr val="tx1"/>
                </a:solidFill>
              </a:rPr>
              <a:t>Ristenpart</a:t>
            </a:r>
            <a:r>
              <a:rPr lang="en-US" sz="2800" dirty="0" smtClean="0">
                <a:solidFill>
                  <a:schemeClr val="tx1"/>
                </a:solidFill>
              </a:rPr>
              <a:t> (U Wisconsin-Madison)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90" y="132842"/>
            <a:ext cx="1608046" cy="690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3692"/>
            <a:ext cx="1842939" cy="763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3384376" cy="9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155"/>
    </mc:Choice>
    <mc:Fallback xmlns="">
      <p:transition advTm="321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Cross-VM Side Channel Probing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8606" y="3789040"/>
            <a:ext cx="6358083" cy="720080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Virtualization (</a:t>
            </a:r>
            <a:r>
              <a:rPr lang="en-US" sz="2400" b="1" dirty="0" err="1" smtClean="0">
                <a:solidFill>
                  <a:schemeClr val="tx1"/>
                </a:solidFill>
              </a:rPr>
              <a:t>Xen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1259632" y="4688948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8" idx="2"/>
            <a:endCxn id="16" idx="1"/>
          </p:cNvCxnSpPr>
          <p:nvPr/>
        </p:nvCxnSpPr>
        <p:spPr>
          <a:xfrm>
            <a:off x="1374363" y="3486532"/>
            <a:ext cx="641353" cy="1202416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6" idx="1"/>
          </p:cNvCxnSpPr>
          <p:nvPr/>
        </p:nvCxnSpPr>
        <p:spPr>
          <a:xfrm flipH="1">
            <a:off x="2015716" y="3476672"/>
            <a:ext cx="870815" cy="1212276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83568" y="1419459"/>
            <a:ext cx="1381590" cy="2072002"/>
            <a:chOff x="935207" y="1419459"/>
            <a:chExt cx="1381590" cy="2072002"/>
          </a:xfrm>
        </p:grpSpPr>
        <p:grpSp>
          <p:nvGrpSpPr>
            <p:cNvPr id="23" name="Group 22"/>
            <p:cNvGrpSpPr/>
            <p:nvPr/>
          </p:nvGrpSpPr>
          <p:grpSpPr>
            <a:xfrm>
              <a:off x="935207" y="1911902"/>
              <a:ext cx="1381590" cy="1579559"/>
              <a:chOff x="1763688" y="1695878"/>
              <a:chExt cx="1381590" cy="157955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63688" y="1695878"/>
                <a:ext cx="1381590" cy="1574630"/>
              </a:xfrm>
              <a:prstGeom prst="rect">
                <a:avLst/>
              </a:prstGeom>
              <a:noFill/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63688" y="2782994"/>
                <a:ext cx="13815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Attacker</a:t>
                </a:r>
                <a:endParaRPr lang="en-US" sz="2600" b="1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1597" y="1762698"/>
                <a:ext cx="1133933" cy="1133933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118975" y="1419459"/>
              <a:ext cx="10140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VM</a:t>
              </a:r>
              <a:endParaRPr lang="en-US" sz="2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95736" y="1400052"/>
            <a:ext cx="1381590" cy="2081550"/>
            <a:chOff x="6574786" y="1419458"/>
            <a:chExt cx="1381590" cy="208155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4786" y="1921449"/>
              <a:ext cx="1381590" cy="1579559"/>
              <a:chOff x="6221466" y="1695878"/>
              <a:chExt cx="1381590" cy="157955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01" y="1700808"/>
                <a:ext cx="1080120" cy="115078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444208" y="2782994"/>
                <a:ext cx="11521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Victim</a:t>
                </a:r>
                <a:endParaRPr lang="en-US" sz="26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21466" y="1695878"/>
                <a:ext cx="1381590" cy="1574629"/>
              </a:xfrm>
              <a:prstGeom prst="rect">
                <a:avLst/>
              </a:prstGeom>
              <a:noFill/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786651" y="1419458"/>
              <a:ext cx="10140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VM</a:t>
              </a:r>
              <a:endParaRPr lang="en-US" sz="2600" b="1" dirty="0"/>
            </a:p>
          </p:txBody>
        </p:sp>
      </p:grpSp>
      <p:sp>
        <p:nvSpPr>
          <p:cNvPr id="34" name="Can 33"/>
          <p:cNvSpPr/>
          <p:nvPr/>
        </p:nvSpPr>
        <p:spPr>
          <a:xfrm>
            <a:off x="2915816" y="4688948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5" name="Can 34"/>
          <p:cNvSpPr/>
          <p:nvPr/>
        </p:nvSpPr>
        <p:spPr>
          <a:xfrm>
            <a:off x="4572000" y="4688948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6" name="Can 35"/>
          <p:cNvSpPr/>
          <p:nvPr/>
        </p:nvSpPr>
        <p:spPr>
          <a:xfrm>
            <a:off x="6228184" y="4688948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965"/>
    </mc:Choice>
    <mc:Fallback xmlns="">
      <p:transition advTm="1696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Challenge: Observation Granularity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80020" y="1705425"/>
            <a:ext cx="1381590" cy="1579559"/>
            <a:chOff x="6221466" y="1695878"/>
            <a:chExt cx="1381590" cy="1579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1" y="1700808"/>
              <a:ext cx="1080120" cy="11507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44208" y="2782994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Victim</a:t>
              </a:r>
              <a:endParaRPr lang="en-US" sz="26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1466" y="1695878"/>
              <a:ext cx="1381590" cy="1574629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5207" y="1695878"/>
            <a:ext cx="1446879" cy="1579559"/>
            <a:chOff x="1763688" y="1695878"/>
            <a:chExt cx="1446879" cy="1579559"/>
          </a:xfrm>
        </p:grpSpPr>
        <p:sp>
          <p:nvSpPr>
            <p:cNvPr id="8" name="Rectangle 7"/>
            <p:cNvSpPr/>
            <p:nvPr/>
          </p:nvSpPr>
          <p:spPr>
            <a:xfrm>
              <a:off x="1763688" y="1695878"/>
              <a:ext cx="1381590" cy="1574630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977" y="2782994"/>
              <a:ext cx="13815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Attacker</a:t>
              </a:r>
              <a:endParaRPr lang="en-US" sz="26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597" y="1762698"/>
              <a:ext cx="1133933" cy="1133933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770823" y="1203435"/>
            <a:ext cx="1640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VM/VCPU</a:t>
            </a:r>
            <a:endParaRPr lang="en-US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3055" y="6207695"/>
            <a:ext cx="96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30ms</a:t>
            </a:r>
            <a:endParaRPr lang="en-US" sz="2400" b="1" dirty="0"/>
          </a:p>
        </p:txBody>
      </p:sp>
      <p:sp>
        <p:nvSpPr>
          <p:cNvPr id="38" name="Left Brace 37"/>
          <p:cNvSpPr/>
          <p:nvPr/>
        </p:nvSpPr>
        <p:spPr>
          <a:xfrm rot="16200000">
            <a:off x="858603" y="5765377"/>
            <a:ext cx="361692" cy="59659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48954" y="5576466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91680" y="558924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99792" y="558924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79912" y="558924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60032" y="558924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05538" y="558924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85658" y="5589240"/>
            <a:ext cx="754694" cy="0"/>
          </a:xfrm>
          <a:prstGeom prst="line">
            <a:avLst/>
          </a:prstGeom>
          <a:ln w="127000">
            <a:headEnd type="diamond"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91167" y="6202137"/>
            <a:ext cx="96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30ms</a:t>
            </a:r>
            <a:endParaRPr lang="en-US" sz="2400" b="1" dirty="0"/>
          </a:p>
        </p:txBody>
      </p:sp>
      <p:sp>
        <p:nvSpPr>
          <p:cNvPr id="51" name="Left Brace 50"/>
          <p:cNvSpPr/>
          <p:nvPr/>
        </p:nvSpPr>
        <p:spPr>
          <a:xfrm rot="16200000">
            <a:off x="1866715" y="5759819"/>
            <a:ext cx="361692" cy="59659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4" y="4765476"/>
            <a:ext cx="679527" cy="679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69" y="4765476"/>
            <a:ext cx="637803" cy="6795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36" y="4775037"/>
            <a:ext cx="637803" cy="67952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4775037"/>
            <a:ext cx="637803" cy="6795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9" y="4787198"/>
            <a:ext cx="679527" cy="679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15" y="4765477"/>
            <a:ext cx="679527" cy="67952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55190" y="580526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Time</a:t>
            </a:r>
            <a:endParaRPr lang="en-US" sz="3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39752" y="1196752"/>
            <a:ext cx="1640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VM/VCPU</a:t>
            </a:r>
            <a:endParaRPr lang="en-US" sz="2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204864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W/ SMT: </a:t>
            </a:r>
            <a:r>
              <a:rPr lang="en-US" sz="2800" dirty="0" smtClean="0"/>
              <a:t>tiny prime-probe intervals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W/o SMT: </a:t>
            </a:r>
            <a:r>
              <a:rPr lang="en-US" sz="2800" dirty="0" smtClean="0"/>
              <a:t>gaming schedulers</a:t>
            </a:r>
            <a:endParaRPr lang="en-US" sz="2800" dirty="0"/>
          </a:p>
        </p:txBody>
      </p:sp>
      <p:sp>
        <p:nvSpPr>
          <p:cNvPr id="35" name="Can 34"/>
          <p:cNvSpPr/>
          <p:nvPr/>
        </p:nvSpPr>
        <p:spPr>
          <a:xfrm>
            <a:off x="1691680" y="3429000"/>
            <a:ext cx="1512168" cy="1224136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I-Cache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9459"/>
    </mc:Choice>
    <mc:Fallback xmlns="">
      <p:transition advTm="5945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Ideally …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183359"/>
            <a:ext cx="269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Short intervals</a:t>
            </a:r>
            <a:endParaRPr lang="en-US" sz="2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4052679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Use </a:t>
            </a:r>
            <a:r>
              <a:rPr lang="en-US" sz="3000" b="1" dirty="0" smtClean="0"/>
              <a:t>Interrupts</a:t>
            </a:r>
            <a:r>
              <a:rPr lang="en-US" sz="3000" dirty="0" smtClean="0"/>
              <a:t> to preempt the victim: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000" dirty="0" smtClean="0"/>
              <a:t>Timer interrupts?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000" dirty="0" smtClean="0"/>
              <a:t>Network interrupts?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000" dirty="0" smtClean="0"/>
              <a:t>HPET interrupts?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000" b="1" dirty="0" smtClean="0"/>
              <a:t>Inter-Processor interrupts (IPI)!</a:t>
            </a:r>
            <a:endParaRPr lang="en-US" sz="3000" b="1" dirty="0"/>
          </a:p>
        </p:txBody>
      </p:sp>
      <p:sp>
        <p:nvSpPr>
          <p:cNvPr id="21" name="Left Brace 20"/>
          <p:cNvSpPr/>
          <p:nvPr/>
        </p:nvSpPr>
        <p:spPr>
          <a:xfrm rot="16200000">
            <a:off x="1916226" y="2501418"/>
            <a:ext cx="361692" cy="9174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48954" y="243979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91680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9979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7991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6003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05538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85658" y="2452564"/>
            <a:ext cx="754694" cy="0"/>
          </a:xfrm>
          <a:prstGeom prst="line">
            <a:avLst/>
          </a:prstGeom>
          <a:ln w="127000">
            <a:headEnd type="diamond"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4" y="1628800"/>
            <a:ext cx="679527" cy="679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69" y="1628800"/>
            <a:ext cx="637803" cy="6795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36" y="1638361"/>
            <a:ext cx="637803" cy="6795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1638361"/>
            <a:ext cx="637803" cy="6795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9" y="1650522"/>
            <a:ext cx="679527" cy="6795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15" y="1628801"/>
            <a:ext cx="679527" cy="6795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55190" y="2636912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Time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9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143"/>
    </mc:Choice>
    <mc:Fallback xmlns="">
      <p:transition advTm="76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Inter-Processor </a:t>
            </a:r>
            <a:r>
              <a:rPr lang="en-US" b="1" dirty="0" smtClean="0"/>
              <a:t>Interrupts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46794" y="3001569"/>
            <a:ext cx="1381590" cy="1579559"/>
            <a:chOff x="6221466" y="1695878"/>
            <a:chExt cx="1381590" cy="1579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1" y="1700808"/>
              <a:ext cx="1080120" cy="11507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44208" y="2782994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Victim</a:t>
              </a:r>
              <a:endParaRPr lang="en-US" sz="26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1466" y="1695878"/>
              <a:ext cx="1381590" cy="1574629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an 7"/>
          <p:cNvSpPr/>
          <p:nvPr/>
        </p:nvSpPr>
        <p:spPr>
          <a:xfrm>
            <a:off x="4863480" y="5805264"/>
            <a:ext cx="3158183" cy="792088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CPU core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3480" y="2848006"/>
            <a:ext cx="1446879" cy="1877138"/>
            <a:chOff x="4863480" y="2992022"/>
            <a:chExt cx="1446879" cy="1877138"/>
          </a:xfrm>
        </p:grpSpPr>
        <p:sp>
          <p:nvSpPr>
            <p:cNvPr id="10" name="Rectangle 9"/>
            <p:cNvSpPr/>
            <p:nvPr/>
          </p:nvSpPr>
          <p:spPr>
            <a:xfrm>
              <a:off x="4863480" y="2992022"/>
              <a:ext cx="1381590" cy="1877138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8769" y="4079138"/>
              <a:ext cx="1381590" cy="74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b="1" dirty="0" smtClean="0"/>
                <a:t>Attacker</a:t>
              </a:r>
            </a:p>
            <a:p>
              <a:pPr algn="ctr">
                <a:lnSpc>
                  <a:spcPct val="80000"/>
                </a:lnSpc>
              </a:pPr>
              <a:r>
                <a:rPr lang="en-US" sz="2600" b="1" dirty="0" smtClean="0"/>
                <a:t>VCPU</a:t>
              </a:r>
              <a:endParaRPr lang="en-US" sz="26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389" y="3058842"/>
              <a:ext cx="1133933" cy="113393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591780" y="1196752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Attacker VM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2504509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VM/VCPU</a:t>
            </a:r>
            <a:endParaRPr lang="en-US" sz="2600" b="1" dirty="0"/>
          </a:p>
        </p:txBody>
      </p:sp>
      <p:sp>
        <p:nvSpPr>
          <p:cNvPr id="15" name="Rectangle 14"/>
          <p:cNvSpPr/>
          <p:nvPr/>
        </p:nvSpPr>
        <p:spPr>
          <a:xfrm>
            <a:off x="971600" y="1833212"/>
            <a:ext cx="5472608" cy="310708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9632" y="2852936"/>
            <a:ext cx="1381590" cy="1851924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66351" y="3984685"/>
            <a:ext cx="1381590" cy="74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 smtClean="0"/>
              <a:t>IPI</a:t>
            </a:r>
          </a:p>
          <a:p>
            <a:pPr algn="ctr">
              <a:lnSpc>
                <a:spcPct val="80000"/>
              </a:lnSpc>
            </a:pPr>
            <a:r>
              <a:rPr lang="en-US" sz="2600" b="1" dirty="0" smtClean="0"/>
              <a:t>VCPU</a:t>
            </a:r>
            <a:endParaRPr lang="en-US" sz="2600" b="1" dirty="0"/>
          </a:p>
        </p:txBody>
      </p:sp>
      <p:cxnSp>
        <p:nvCxnSpPr>
          <p:cNvPr id="22" name="Straight Arrow Connector 21"/>
          <p:cNvCxnSpPr>
            <a:stCxn id="18" idx="3"/>
            <a:endCxn id="10" idx="1"/>
          </p:cNvCxnSpPr>
          <p:nvPr/>
        </p:nvCxnSpPr>
        <p:spPr>
          <a:xfrm>
            <a:off x="2641222" y="3778898"/>
            <a:ext cx="2222258" cy="76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/>
          <p:cNvSpPr/>
          <p:nvPr/>
        </p:nvSpPr>
        <p:spPr>
          <a:xfrm>
            <a:off x="981769" y="5805264"/>
            <a:ext cx="3158183" cy="792088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CPU core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5815" y="2003356"/>
            <a:ext cx="1728193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For( ; ; </a:t>
            </a:r>
            <a:r>
              <a:rPr lang="en-US" sz="2400" b="1" dirty="0" smtClean="0"/>
              <a:t>) {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send_IPI</a:t>
            </a:r>
            <a:r>
              <a:rPr lang="en-US" sz="2400" b="1" dirty="0" smtClean="0"/>
              <a:t>();</a:t>
            </a:r>
          </a:p>
          <a:p>
            <a:r>
              <a:rPr lang="en-US" sz="2400" b="1" dirty="0" smtClean="0"/>
              <a:t>  Delay();</a:t>
            </a:r>
          </a:p>
          <a:p>
            <a:r>
              <a:rPr lang="en-US" sz="2400" b="1" dirty="0" smtClean="0"/>
              <a:t>}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1133933" cy="113393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5085184"/>
            <a:ext cx="7050063" cy="576064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Virtualization (</a:t>
            </a:r>
            <a:r>
              <a:rPr lang="en-US" sz="2400" b="1" dirty="0" err="1" smtClean="0">
                <a:solidFill>
                  <a:schemeClr val="tx1"/>
                </a:solidFill>
              </a:rPr>
              <a:t>Xen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87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452"/>
    </mc:Choice>
    <mc:Fallback xmlns="">
      <p:transition advTm="2745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Cross-VM Side Channel Probing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31049" y="3212976"/>
            <a:ext cx="131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2.5 </a:t>
            </a:r>
            <a:r>
              <a:rPr lang="en-US" sz="2400" b="1" i="1" dirty="0" smtClean="0"/>
              <a:t>µs</a:t>
            </a:r>
            <a:endParaRPr lang="en-US" sz="2400" b="1" i="1" dirty="0"/>
          </a:p>
        </p:txBody>
      </p:sp>
      <p:sp>
        <p:nvSpPr>
          <p:cNvPr id="21" name="Left Brace 20"/>
          <p:cNvSpPr/>
          <p:nvPr/>
        </p:nvSpPr>
        <p:spPr>
          <a:xfrm rot="16200000">
            <a:off x="1916226" y="2501418"/>
            <a:ext cx="361692" cy="9174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48954" y="243979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91680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9979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7991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6003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05538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85658" y="2452564"/>
            <a:ext cx="754694" cy="0"/>
          </a:xfrm>
          <a:prstGeom prst="line">
            <a:avLst/>
          </a:prstGeom>
          <a:ln w="127000">
            <a:headEnd type="diamond"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4" y="1628800"/>
            <a:ext cx="679527" cy="679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69" y="1628800"/>
            <a:ext cx="637803" cy="6795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36" y="1638361"/>
            <a:ext cx="637803" cy="6795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1638361"/>
            <a:ext cx="637803" cy="6795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9" y="1650522"/>
            <a:ext cx="679527" cy="6795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15" y="1628801"/>
            <a:ext cx="679527" cy="6795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55190" y="2636912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Time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19281" y="3214629"/>
            <a:ext cx="131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2.5 </a:t>
            </a:r>
            <a:r>
              <a:rPr lang="en-US" sz="2400" b="1" i="1" dirty="0" smtClean="0"/>
              <a:t>µs</a:t>
            </a:r>
            <a:endParaRPr lang="en-US" sz="2400" b="1" i="1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4004458" y="2503071"/>
            <a:ext cx="361692" cy="9174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24128" y="3214629"/>
            <a:ext cx="131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2.5 </a:t>
            </a:r>
            <a:r>
              <a:rPr lang="en-US" sz="2400" b="1" i="1" dirty="0" smtClean="0"/>
              <a:t>µs</a:t>
            </a:r>
            <a:endParaRPr lang="en-US" sz="2400" b="1" i="1" dirty="0"/>
          </a:p>
        </p:txBody>
      </p:sp>
      <p:sp>
        <p:nvSpPr>
          <p:cNvPr id="24" name="Left Brace 23"/>
          <p:cNvSpPr/>
          <p:nvPr/>
        </p:nvSpPr>
        <p:spPr>
          <a:xfrm rot="16200000">
            <a:off x="6109305" y="2503071"/>
            <a:ext cx="361692" cy="9174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28510"/>
            <a:ext cx="1214647" cy="16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Left Brace 25"/>
          <p:cNvSpPr/>
          <p:nvPr/>
        </p:nvSpPr>
        <p:spPr>
          <a:xfrm rot="5400000">
            <a:off x="2960821" y="3113964"/>
            <a:ext cx="414046" cy="1512168"/>
          </a:xfrm>
          <a:prstGeom prst="leftBrace">
            <a:avLst>
              <a:gd name="adj1" fmla="val 10842"/>
              <a:gd name="adj2" fmla="val 50000"/>
            </a:avLst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10509"/>
            <a:ext cx="1214647" cy="16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eft Brace 27"/>
          <p:cNvSpPr/>
          <p:nvPr/>
        </p:nvSpPr>
        <p:spPr>
          <a:xfrm rot="5400000">
            <a:off x="5121061" y="3095963"/>
            <a:ext cx="414046" cy="1512168"/>
          </a:xfrm>
          <a:prstGeom prst="leftBrace">
            <a:avLst>
              <a:gd name="adj1" fmla="val 10842"/>
              <a:gd name="adj2" fmla="val 50000"/>
            </a:avLst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0510"/>
            <a:ext cx="1214647" cy="16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Left Brace 29"/>
          <p:cNvSpPr/>
          <p:nvPr/>
        </p:nvSpPr>
        <p:spPr>
          <a:xfrm rot="5400000">
            <a:off x="944597" y="3095964"/>
            <a:ext cx="414046" cy="1512168"/>
          </a:xfrm>
          <a:prstGeom prst="leftBrace">
            <a:avLst>
              <a:gd name="adj1" fmla="val 10842"/>
              <a:gd name="adj2" fmla="val 50000"/>
            </a:avLst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1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812"/>
    </mc:Choice>
    <mc:Fallback xmlns="">
      <p:transition advTm="2881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1743199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Cross-VM Side Channel Probing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128" y="1743199"/>
            <a:ext cx="2232248" cy="1440160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Cache </a:t>
            </a:r>
            <a:r>
              <a:rPr lang="en-US" sz="2800" b="1" dirty="0" smtClean="0">
                <a:solidFill>
                  <a:schemeClr val="tx1"/>
                </a:solidFill>
              </a:rPr>
              <a:t>Pattern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lassification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4551511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Noise </a:t>
            </a:r>
            <a:r>
              <a:rPr lang="en-US" sz="2800" b="1" dirty="0" smtClean="0">
                <a:solidFill>
                  <a:schemeClr val="tx1"/>
                </a:solidFill>
              </a:rPr>
              <a:t>Reduction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4568060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Code-Path </a:t>
            </a:r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eassembly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3275856" y="2463279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9" idx="0"/>
          </p:cNvCxnSpPr>
          <p:nvPr/>
        </p:nvCxnSpPr>
        <p:spPr>
          <a:xfrm rot="5400000">
            <a:off x="3815916" y="1527175"/>
            <a:ext cx="1368152" cy="468052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>
            <a:off x="3275856" y="5271591"/>
            <a:ext cx="2448272" cy="1654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59832" y="2021939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Vectors of cache measurements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2266" y="3432482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Sequences of SVM-classified labels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864198"/>
            <a:ext cx="240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Fragments of code path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81721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68306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50318" y="5991671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68306" y="5991670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26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88"/>
    </mc:Choice>
    <mc:Fallback xmlns="">
      <p:transition advTm="1908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Square-and-Multiply (</a:t>
            </a:r>
            <a:r>
              <a:rPr lang="en-US" b="1" dirty="0" err="1" smtClean="0"/>
              <a:t>libgcrypt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85475"/>
            <a:ext cx="64087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/* y = </a:t>
            </a:r>
            <a:r>
              <a:rPr lang="en-US" sz="3000" dirty="0" err="1"/>
              <a:t>x</a:t>
            </a:r>
            <a:r>
              <a:rPr lang="en-US" sz="3000" baseline="30000" dirty="0" err="1"/>
              <a:t>e</a:t>
            </a:r>
            <a:r>
              <a:rPr lang="en-US" sz="3000" dirty="0"/>
              <a:t> mod N , from </a:t>
            </a:r>
            <a:r>
              <a:rPr lang="en-US" sz="3000" b="1" dirty="0" err="1"/>
              <a:t>libgcrypt</a:t>
            </a:r>
            <a:r>
              <a:rPr lang="en-US" sz="3000" dirty="0"/>
              <a:t>*/</a:t>
            </a:r>
            <a:endParaRPr lang="en-US" sz="3000" b="1" dirty="0" smtClean="0"/>
          </a:p>
          <a:p>
            <a:r>
              <a:rPr lang="en-US" sz="3000" b="1" dirty="0" smtClean="0"/>
              <a:t>Modular Exponentiation</a:t>
            </a:r>
            <a:r>
              <a:rPr lang="en-US" sz="3000" dirty="0" smtClean="0"/>
              <a:t> </a:t>
            </a:r>
            <a:r>
              <a:rPr lang="en-US" sz="3000" dirty="0"/>
              <a:t>(x, e, N):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let e</a:t>
            </a:r>
            <a:r>
              <a:rPr lang="en-US" sz="3000" baseline="-25000" dirty="0" smtClean="0"/>
              <a:t>n</a:t>
            </a:r>
            <a:r>
              <a:rPr lang="en-US" sz="3000" dirty="0" smtClean="0"/>
              <a:t> … e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 be the bits of e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y </a:t>
            </a:r>
            <a:r>
              <a:rPr lang="en-US" sz="3000" dirty="0"/>
              <a:t>← </a:t>
            </a:r>
            <a:r>
              <a:rPr lang="en-US" sz="3000" dirty="0" smtClean="0"/>
              <a:t>1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for </a:t>
            </a:r>
            <a:r>
              <a:rPr lang="en-US" sz="3000" dirty="0" err="1" smtClean="0"/>
              <a:t>e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 in {e</a:t>
            </a:r>
            <a:r>
              <a:rPr lang="en-US" sz="3000" baseline="-25000" dirty="0" smtClean="0"/>
              <a:t>n</a:t>
            </a:r>
            <a:r>
              <a:rPr lang="en-US" sz="3000" dirty="0" smtClean="0"/>
              <a:t> …e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}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y ← </a:t>
            </a:r>
            <a:r>
              <a:rPr lang="en-US" sz="3000" b="1" dirty="0" smtClean="0"/>
              <a:t>Square</a:t>
            </a:r>
            <a:r>
              <a:rPr lang="en-US" sz="3000" dirty="0" smtClean="0"/>
              <a:t>(y)                    </a:t>
            </a:r>
            <a:r>
              <a:rPr lang="en-US" sz="3000" b="1" dirty="0" smtClean="0"/>
              <a:t>(S)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y </a:t>
            </a:r>
            <a:r>
              <a:rPr lang="en-US" sz="3000" dirty="0"/>
              <a:t>←</a:t>
            </a:r>
            <a:r>
              <a:rPr lang="en-US" sz="3000" dirty="0" smtClean="0"/>
              <a:t> </a:t>
            </a:r>
            <a:r>
              <a:rPr lang="en-US" sz="3000" b="1" dirty="0" smtClean="0"/>
              <a:t>Reduce</a:t>
            </a:r>
            <a:r>
              <a:rPr lang="en-US" sz="3000" dirty="0" smtClean="0"/>
              <a:t>(y, N)              </a:t>
            </a:r>
            <a:r>
              <a:rPr lang="en-US" sz="3000" b="1" dirty="0" smtClean="0"/>
              <a:t>(R)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if  </a:t>
            </a:r>
            <a:r>
              <a:rPr lang="en-US" sz="3000" dirty="0" err="1" smtClean="0"/>
              <a:t>e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 = 1 then 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	y </a:t>
            </a:r>
            <a:r>
              <a:rPr lang="en-US" sz="3000" dirty="0"/>
              <a:t>←</a:t>
            </a:r>
            <a:r>
              <a:rPr lang="en-US" sz="3000" dirty="0" smtClean="0"/>
              <a:t> </a:t>
            </a:r>
            <a:r>
              <a:rPr lang="en-US" sz="3000" b="1" dirty="0" smtClean="0"/>
              <a:t>Multi</a:t>
            </a:r>
            <a:r>
              <a:rPr lang="en-US" sz="3000" dirty="0" smtClean="0"/>
              <a:t>(y, x)       </a:t>
            </a:r>
            <a:r>
              <a:rPr lang="en-US" sz="3000" b="1" dirty="0" smtClean="0"/>
              <a:t>(M)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	y </a:t>
            </a:r>
            <a:r>
              <a:rPr lang="en-US" sz="3000" dirty="0"/>
              <a:t>←</a:t>
            </a:r>
            <a:r>
              <a:rPr lang="en-US" sz="3000" dirty="0" smtClean="0"/>
              <a:t> </a:t>
            </a:r>
            <a:r>
              <a:rPr lang="en-US" sz="3000" b="1" dirty="0" smtClean="0"/>
              <a:t>Reduce</a:t>
            </a:r>
            <a:r>
              <a:rPr lang="en-US" sz="3000" dirty="0" smtClean="0"/>
              <a:t>(y, N)    </a:t>
            </a:r>
            <a:r>
              <a:rPr lang="en-US" sz="3000" b="1" dirty="0" smtClean="0"/>
              <a:t>(R)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65879" y="2269321"/>
            <a:ext cx="288032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e</a:t>
            </a:r>
            <a:r>
              <a:rPr lang="en-US" sz="3000" b="1" baseline="-25000" dirty="0" err="1" smtClean="0"/>
              <a:t>i</a:t>
            </a:r>
            <a:r>
              <a:rPr lang="en-US" sz="3000" b="1" baseline="-25000" dirty="0" smtClean="0"/>
              <a:t> </a:t>
            </a:r>
            <a:r>
              <a:rPr lang="en-US" sz="3000" b="1" dirty="0" smtClean="0"/>
              <a:t>= 1 </a:t>
            </a:r>
            <a:r>
              <a:rPr lang="en-US" sz="3000" b="1" dirty="0"/>
              <a:t>→ </a:t>
            </a:r>
            <a:r>
              <a:rPr lang="en-US" sz="3000" b="1" dirty="0" smtClean="0"/>
              <a:t>“SRMR”</a:t>
            </a:r>
          </a:p>
          <a:p>
            <a:r>
              <a:rPr lang="en-US" sz="3000" b="1" dirty="0" err="1"/>
              <a:t>e</a:t>
            </a:r>
            <a:r>
              <a:rPr lang="en-US" sz="3000" b="1" baseline="-25000" dirty="0" err="1"/>
              <a:t>i</a:t>
            </a:r>
            <a:r>
              <a:rPr lang="en-US" sz="3000" b="1" baseline="-25000" dirty="0"/>
              <a:t> </a:t>
            </a:r>
            <a:r>
              <a:rPr lang="en-US" sz="3000" b="1" dirty="0"/>
              <a:t>= </a:t>
            </a:r>
            <a:r>
              <a:rPr lang="en-US" sz="3000" b="1" dirty="0" smtClean="0"/>
              <a:t>0 → “SR”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4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390"/>
    </mc:Choice>
    <mc:Fallback xmlns="">
      <p:transition advTm="52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Cache Pattern Classification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55" y="1484784"/>
            <a:ext cx="77581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Key observation: </a:t>
            </a:r>
          </a:p>
          <a:p>
            <a:r>
              <a:rPr lang="en-US" sz="3200" b="1" dirty="0" smtClean="0"/>
              <a:t>Footprints of different functions are </a:t>
            </a:r>
            <a:r>
              <a:rPr lang="en-US" sz="3200" b="1" dirty="0"/>
              <a:t>distinct in </a:t>
            </a:r>
            <a:r>
              <a:rPr lang="en-US" sz="3200" b="1" dirty="0" smtClean="0"/>
              <a:t>the I-Cache !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700" dirty="0"/>
              <a:t>Square(): </a:t>
            </a:r>
            <a:r>
              <a:rPr lang="en-US" sz="2700" dirty="0" smtClean="0"/>
              <a:t>cache </a:t>
            </a:r>
            <a:r>
              <a:rPr lang="en-US" sz="2700" dirty="0"/>
              <a:t>set </a:t>
            </a:r>
            <a:r>
              <a:rPr lang="en-US" sz="2700" dirty="0" smtClean="0"/>
              <a:t>1, 3, …, 59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700" dirty="0"/>
              <a:t>Multi(): cache set </a:t>
            </a:r>
            <a:r>
              <a:rPr lang="en-US" sz="2700" dirty="0" smtClean="0"/>
              <a:t>2, 5, …, 60, 61</a:t>
            </a:r>
            <a:endParaRPr lang="en-US" sz="27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700" dirty="0"/>
              <a:t>Reduce(): cache set </a:t>
            </a:r>
            <a:r>
              <a:rPr lang="en-US" sz="2700" dirty="0" smtClean="0"/>
              <a:t>2, 3, 4, …, 58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200" b="1" dirty="0"/>
          </a:p>
        </p:txBody>
      </p:sp>
      <p:sp>
        <p:nvSpPr>
          <p:cNvPr id="18" name="Hexagon 17"/>
          <p:cNvSpPr/>
          <p:nvPr/>
        </p:nvSpPr>
        <p:spPr>
          <a:xfrm>
            <a:off x="2869974" y="5164742"/>
            <a:ext cx="2566122" cy="1000562"/>
          </a:xfrm>
          <a:prstGeom prst="hexagon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Classification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18" idx="5"/>
            <a:endCxn id="28" idx="1"/>
          </p:cNvCxnSpPr>
          <p:nvPr/>
        </p:nvCxnSpPr>
        <p:spPr>
          <a:xfrm flipV="1">
            <a:off x="5185956" y="4952201"/>
            <a:ext cx="1330260" cy="21254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0"/>
            <a:endCxn id="29" idx="1"/>
          </p:cNvCxnSpPr>
          <p:nvPr/>
        </p:nvCxnSpPr>
        <p:spPr>
          <a:xfrm>
            <a:off x="5436096" y="5665023"/>
            <a:ext cx="1100980" cy="725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1"/>
            <a:endCxn id="30" idx="1"/>
          </p:cNvCxnSpPr>
          <p:nvPr/>
        </p:nvCxnSpPr>
        <p:spPr>
          <a:xfrm>
            <a:off x="5185956" y="6165304"/>
            <a:ext cx="1381408" cy="19744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2" idx="3"/>
            <a:endCxn id="18" idx="3"/>
          </p:cNvCxnSpPr>
          <p:nvPr/>
        </p:nvCxnSpPr>
        <p:spPr>
          <a:xfrm>
            <a:off x="2267744" y="5650963"/>
            <a:ext cx="602230" cy="140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6216" y="4675202"/>
            <a:ext cx="1707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Square()</a:t>
            </a:r>
            <a:endParaRPr lang="en-US" sz="3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37076" y="5395282"/>
            <a:ext cx="1707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Multi()</a:t>
            </a:r>
            <a:endParaRPr lang="en-US" sz="3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67364" y="6085745"/>
            <a:ext cx="2685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Reduce()</a:t>
            </a:r>
            <a:endParaRPr lang="en-US" sz="30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97" y="4848590"/>
            <a:ext cx="1214647" cy="16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99"/>
    </mc:Choice>
    <mc:Fallback xmlns="">
      <p:transition advTm="2649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 Vector Machine</a:t>
            </a:r>
            <a:endParaRPr lang="en-US" b="1" dirty="0"/>
          </a:p>
        </p:txBody>
      </p:sp>
      <p:sp>
        <p:nvSpPr>
          <p:cNvPr id="21" name="Hexagon 20"/>
          <p:cNvSpPr/>
          <p:nvPr/>
        </p:nvSpPr>
        <p:spPr>
          <a:xfrm>
            <a:off x="2869974" y="3250143"/>
            <a:ext cx="2566122" cy="1000562"/>
          </a:xfrm>
          <a:prstGeom prst="hexagon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SVM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5"/>
            <a:endCxn id="27" idx="1"/>
          </p:cNvCxnSpPr>
          <p:nvPr/>
        </p:nvCxnSpPr>
        <p:spPr>
          <a:xfrm flipV="1">
            <a:off x="5185956" y="3037602"/>
            <a:ext cx="1330260" cy="21254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  <a:endCxn id="28" idx="1"/>
          </p:cNvCxnSpPr>
          <p:nvPr/>
        </p:nvCxnSpPr>
        <p:spPr>
          <a:xfrm>
            <a:off x="5436096" y="3750424"/>
            <a:ext cx="1100980" cy="725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1"/>
            <a:endCxn id="29" idx="1"/>
          </p:cNvCxnSpPr>
          <p:nvPr/>
        </p:nvCxnSpPr>
        <p:spPr>
          <a:xfrm>
            <a:off x="5185956" y="4250705"/>
            <a:ext cx="1381408" cy="19744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" idx="3"/>
            <a:endCxn id="21" idx="3"/>
          </p:cNvCxnSpPr>
          <p:nvPr/>
        </p:nvCxnSpPr>
        <p:spPr>
          <a:xfrm>
            <a:off x="2267744" y="3736364"/>
            <a:ext cx="602230" cy="140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16216" y="2760603"/>
            <a:ext cx="1707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Square()</a:t>
            </a:r>
            <a:endParaRPr lang="en-US" sz="3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37076" y="3480683"/>
            <a:ext cx="1707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Multi()</a:t>
            </a:r>
            <a:endParaRPr lang="en-US" sz="3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67364" y="4171146"/>
            <a:ext cx="1821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Reduce()</a:t>
            </a:r>
            <a:endParaRPr lang="en-US" sz="3000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97" y="2933991"/>
            <a:ext cx="1214647" cy="16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" y="1799598"/>
            <a:ext cx="425104" cy="4052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4704" y="1773977"/>
            <a:ext cx="3935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Noise: hypervisor context switch</a:t>
            </a:r>
            <a:endParaRPr lang="en-US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57192"/>
            <a:ext cx="1282829" cy="1484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8264" y="5517232"/>
            <a:ext cx="2062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 more on SVM training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99"/>
    </mc:Choice>
    <mc:Fallback xmlns="">
      <p:transition advTm="50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Vector Machine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770" y="5661248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4707" y="5661248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4787" y="5661248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4747" y="5661248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4947" y="5674022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4907" y="5674022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4867" y="5674022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5208" y="5674022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7115" y="5661248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3179" y="5661248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1051" y="5661248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4987" y="5661248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8954" y="243979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91680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9979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991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6003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05538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85658" y="2452564"/>
            <a:ext cx="754694" cy="0"/>
          </a:xfrm>
          <a:prstGeom prst="line">
            <a:avLst/>
          </a:prstGeom>
          <a:ln w="127000">
            <a:headEnd type="diamond"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4" y="1628800"/>
            <a:ext cx="679527" cy="679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69" y="1628800"/>
            <a:ext cx="637803" cy="6795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36" y="1638361"/>
            <a:ext cx="637803" cy="679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1" y="1638361"/>
            <a:ext cx="637803" cy="6795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9" y="1650522"/>
            <a:ext cx="679527" cy="6795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15" y="1628801"/>
            <a:ext cx="679527" cy="679527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126570" y="5517232"/>
            <a:ext cx="1181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……</a:t>
            </a:r>
            <a:endParaRPr lang="en-US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7" name="Straight Arrow Connector 56"/>
          <p:cNvCxnSpPr>
            <a:stCxn id="50" idx="2"/>
          </p:cNvCxnSpPr>
          <p:nvPr/>
        </p:nvCxnSpPr>
        <p:spPr>
          <a:xfrm>
            <a:off x="1047710" y="3717032"/>
            <a:ext cx="834865" cy="432048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4" idx="0"/>
          </p:cNvCxnSpPr>
          <p:nvPr/>
        </p:nvCxnSpPr>
        <p:spPr>
          <a:xfrm>
            <a:off x="2625512" y="5013176"/>
            <a:ext cx="0" cy="66084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3" idx="0"/>
          </p:cNvCxnSpPr>
          <p:nvPr/>
        </p:nvCxnSpPr>
        <p:spPr>
          <a:xfrm flipH="1">
            <a:off x="2985171" y="5013176"/>
            <a:ext cx="236047" cy="66084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exagon 69"/>
          <p:cNvSpPr/>
          <p:nvPr/>
        </p:nvSpPr>
        <p:spPr>
          <a:xfrm>
            <a:off x="323528" y="4149080"/>
            <a:ext cx="7920879" cy="864096"/>
          </a:xfrm>
          <a:prstGeom prst="hexagon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chemeClr val="tx1"/>
                </a:solidFill>
              </a:rPr>
              <a:t>SVM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8" idx="0"/>
          </p:cNvCxnSpPr>
          <p:nvPr/>
        </p:nvCxnSpPr>
        <p:spPr>
          <a:xfrm>
            <a:off x="2073470" y="5013176"/>
            <a:ext cx="160363" cy="648072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882575" y="4149080"/>
            <a:ext cx="190895" cy="86409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6" idx="2"/>
          </p:cNvCxnSpPr>
          <p:nvPr/>
        </p:nvCxnSpPr>
        <p:spPr>
          <a:xfrm flipH="1">
            <a:off x="2694867" y="3717032"/>
            <a:ext cx="441075" cy="432048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635989" y="4149080"/>
            <a:ext cx="58878" cy="86409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3221218" y="4149080"/>
            <a:ext cx="414298" cy="86409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3" idx="2"/>
          </p:cNvCxnSpPr>
          <p:nvPr/>
        </p:nvCxnSpPr>
        <p:spPr>
          <a:xfrm flipH="1">
            <a:off x="3635896" y="3717032"/>
            <a:ext cx="1652082" cy="432048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059832" y="5681368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27984" y="5681368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15128" y="5681368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2" y="2636912"/>
            <a:ext cx="70854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34" y="2636912"/>
            <a:ext cx="70854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74" y="2636912"/>
            <a:ext cx="70854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5580112" y="5674022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2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625"/>
    </mc:Choice>
    <mc:Fallback xmlns="">
      <p:transition advTm="19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8" grpId="0"/>
      <p:bldP spid="19" grpId="0"/>
      <p:bldP spid="59" grpId="0"/>
      <p:bldP spid="60" grpId="0"/>
      <p:bldP spid="62" grpId="0"/>
      <p:bldP spid="48" grpId="0"/>
      <p:bldP spid="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" y="5116016"/>
            <a:ext cx="36576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20" y="4684879"/>
            <a:ext cx="2995892" cy="13369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157" y="4437112"/>
            <a:ext cx="9084843" cy="0"/>
          </a:xfrm>
          <a:prstGeom prst="line">
            <a:avLst/>
          </a:prstGeom>
          <a:ln w="889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03415" cy="602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77" y="2457257"/>
            <a:ext cx="1504603" cy="1128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6" y="1426500"/>
            <a:ext cx="1863216" cy="724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7" y="1321254"/>
            <a:ext cx="2471343" cy="1037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01" y="1346747"/>
            <a:ext cx="2165980" cy="13429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7" y="2521442"/>
            <a:ext cx="1574339" cy="603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01" y="4684879"/>
            <a:ext cx="2090142" cy="857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17566"/>
            <a:ext cx="182880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84" y="2025441"/>
            <a:ext cx="1694124" cy="440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40" y="2853736"/>
            <a:ext cx="1188720" cy="678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18" y="2823067"/>
            <a:ext cx="1497946" cy="1497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0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538"/>
    </mc:Choice>
    <mc:Fallback xmlns="">
      <p:transition advTm="25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1743199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Cross-VM Side Channel Probing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128" y="1743199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Cache </a:t>
            </a:r>
            <a:r>
              <a:rPr lang="en-US" sz="2800" b="1" dirty="0" smtClean="0">
                <a:solidFill>
                  <a:schemeClr val="tx1"/>
                </a:solidFill>
              </a:rPr>
              <a:t>Pattern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lassification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4551511"/>
            <a:ext cx="2232248" cy="1440160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Noise </a:t>
            </a:r>
            <a:r>
              <a:rPr lang="en-US" sz="2800" b="1" dirty="0" smtClean="0">
                <a:solidFill>
                  <a:schemeClr val="tx1"/>
                </a:solidFill>
              </a:rPr>
              <a:t>Reduction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4568060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Code-Path </a:t>
            </a:r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eassembly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3275856" y="2463279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9" idx="0"/>
          </p:cNvCxnSpPr>
          <p:nvPr/>
        </p:nvCxnSpPr>
        <p:spPr>
          <a:xfrm rot="5400000">
            <a:off x="3815916" y="1527175"/>
            <a:ext cx="1368152" cy="468052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>
            <a:off x="3275856" y="5271591"/>
            <a:ext cx="2448272" cy="1654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59832" y="2021939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Vectors of cache measurements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2266" y="3432482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Sequences of SVM-classified labels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4864198"/>
            <a:ext cx="240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Fragments of code path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81721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68306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50318" y="5991671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68306" y="5991670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59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64"/>
    </mc:Choice>
    <mc:Fallback xmlns="">
      <p:transition advTm="406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Noise Reduction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87624" y="1595712"/>
            <a:ext cx="1552109" cy="923330"/>
            <a:chOff x="868762" y="2420888"/>
            <a:chExt cx="1552109" cy="923330"/>
          </a:xfrm>
        </p:grpSpPr>
        <p:sp>
          <p:nvSpPr>
            <p:cNvPr id="4" name="Rectangle 3"/>
            <p:cNvSpPr/>
            <p:nvPr/>
          </p:nvSpPr>
          <p:spPr>
            <a:xfrm>
              <a:off x="868762" y="2420888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82699" y="2420888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2779" y="2420888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11481" y="2420888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46362" y="1602661"/>
            <a:ext cx="1660347" cy="923330"/>
            <a:chOff x="2546307" y="2433662"/>
            <a:chExt cx="1660347" cy="923330"/>
          </a:xfrm>
        </p:grpSpPr>
        <p:sp>
          <p:nvSpPr>
            <p:cNvPr id="8" name="Rectangle 7"/>
            <p:cNvSpPr/>
            <p:nvPr/>
          </p:nvSpPr>
          <p:spPr>
            <a:xfrm>
              <a:off x="3626046" y="243366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97264" y="2433662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05966" y="243366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46307" y="2433662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1601" y="3284982"/>
            <a:ext cx="5575792" cy="792090"/>
            <a:chOff x="971601" y="3573016"/>
            <a:chExt cx="5575792" cy="792090"/>
          </a:xfrm>
        </p:grpSpPr>
        <p:sp>
          <p:nvSpPr>
            <p:cNvPr id="66" name="Left Brace 65"/>
            <p:cNvSpPr/>
            <p:nvPr/>
          </p:nvSpPr>
          <p:spPr>
            <a:xfrm rot="16200000">
              <a:off x="1522818" y="3021799"/>
              <a:ext cx="288031" cy="139046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Left Brace 72"/>
            <p:cNvSpPr/>
            <p:nvPr/>
          </p:nvSpPr>
          <p:spPr>
            <a:xfrm rot="16200000">
              <a:off x="3251010" y="3021799"/>
              <a:ext cx="288031" cy="139046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Left Brace 73"/>
            <p:cNvSpPr/>
            <p:nvPr/>
          </p:nvSpPr>
          <p:spPr>
            <a:xfrm rot="16200000">
              <a:off x="5307668" y="2621325"/>
              <a:ext cx="288033" cy="219141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06823" y="3789042"/>
              <a:ext cx="133292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000" b="1" cap="none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Square</a:t>
              </a:r>
              <a:endParaRPr lang="en-US" sz="30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722620" y="3780604"/>
              <a:ext cx="139570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0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Reduce</a:t>
              </a:r>
              <a:endParaRPr lang="en-US" sz="30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59765" y="3811108"/>
              <a:ext cx="108234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0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Multi</a:t>
              </a:r>
              <a:endParaRPr lang="en-US" sz="30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9746" y="1484782"/>
            <a:ext cx="3246156" cy="1067346"/>
            <a:chOff x="4019746" y="1412776"/>
            <a:chExt cx="3246156" cy="1067346"/>
          </a:xfrm>
        </p:grpSpPr>
        <p:sp>
          <p:nvSpPr>
            <p:cNvPr id="12" name="Rectangle 11"/>
            <p:cNvSpPr/>
            <p:nvPr/>
          </p:nvSpPr>
          <p:spPr>
            <a:xfrm>
              <a:off x="4960775" y="1544018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00735" y="1544018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19746" y="1544018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84168" y="1412776"/>
              <a:ext cx="11817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……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75568" y="155679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12654" y="4658016"/>
            <a:ext cx="535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requires robust automated error correction </a:t>
            </a:r>
            <a:endParaRPr lang="en-US" sz="2200" b="1" i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2" y="4653136"/>
            <a:ext cx="425104" cy="405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5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7104"/>
    </mc:Choice>
    <mc:Fallback xmlns="">
      <p:transition advTm="67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7 L -0.03768 0.1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1094 0.115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1684 0.1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Hidden Markov </a:t>
            </a:r>
            <a:r>
              <a:rPr lang="en-US" b="1" dirty="0" smtClean="0"/>
              <a:t>Model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102436" y="1704073"/>
            <a:ext cx="562028" cy="57606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M</a:t>
            </a:r>
          </a:p>
        </p:txBody>
      </p:sp>
      <p:sp>
        <p:nvSpPr>
          <p:cNvPr id="9" name="Oval 8"/>
          <p:cNvSpPr/>
          <p:nvPr/>
        </p:nvSpPr>
        <p:spPr>
          <a:xfrm>
            <a:off x="2881275" y="1700808"/>
            <a:ext cx="562028" cy="57606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R</a:t>
            </a:r>
            <a:endParaRPr lang="en-US" sz="3000" dirty="0"/>
          </a:p>
        </p:txBody>
      </p:sp>
      <p:sp>
        <p:nvSpPr>
          <p:cNvPr id="10" name="Oval 9"/>
          <p:cNvSpPr/>
          <p:nvPr/>
        </p:nvSpPr>
        <p:spPr>
          <a:xfrm>
            <a:off x="618259" y="1700808"/>
            <a:ext cx="562028" cy="57606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4586281" y="3789040"/>
            <a:ext cx="1713911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Multi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42317" y="3789040"/>
            <a:ext cx="1713911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Square</a:t>
            </a:r>
          </a:p>
        </p:txBody>
      </p:sp>
      <p:sp>
        <p:nvSpPr>
          <p:cNvPr id="13" name="Oval 12"/>
          <p:cNvSpPr/>
          <p:nvPr/>
        </p:nvSpPr>
        <p:spPr>
          <a:xfrm>
            <a:off x="2325559" y="3789040"/>
            <a:ext cx="1713911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Reduce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0"/>
            <a:endCxn id="8" idx="2"/>
          </p:cNvCxnSpPr>
          <p:nvPr/>
        </p:nvCxnSpPr>
        <p:spPr>
          <a:xfrm flipV="1">
            <a:off x="899273" y="1992105"/>
            <a:ext cx="4203163" cy="1796935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0"/>
            <a:endCxn id="9" idx="4"/>
          </p:cNvCxnSpPr>
          <p:nvPr/>
        </p:nvCxnSpPr>
        <p:spPr>
          <a:xfrm flipH="1" flipV="1">
            <a:off x="3162289" y="2276872"/>
            <a:ext cx="20226" cy="1512168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  <a:endCxn id="10" idx="6"/>
          </p:cNvCxnSpPr>
          <p:nvPr/>
        </p:nvCxnSpPr>
        <p:spPr>
          <a:xfrm flipH="1" flipV="1">
            <a:off x="1180287" y="1988840"/>
            <a:ext cx="4262950" cy="1800200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0" idx="4"/>
          </p:cNvCxnSpPr>
          <p:nvPr/>
        </p:nvCxnSpPr>
        <p:spPr>
          <a:xfrm flipV="1">
            <a:off x="899273" y="2276872"/>
            <a:ext cx="0" cy="1512168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8" idx="4"/>
          </p:cNvCxnSpPr>
          <p:nvPr/>
        </p:nvCxnSpPr>
        <p:spPr>
          <a:xfrm flipH="1" flipV="1">
            <a:off x="5383450" y="2280137"/>
            <a:ext cx="59787" cy="1508903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  <a:endCxn id="10" idx="5"/>
          </p:cNvCxnSpPr>
          <p:nvPr/>
        </p:nvCxnSpPr>
        <p:spPr>
          <a:xfrm flipH="1" flipV="1">
            <a:off x="1097980" y="2192509"/>
            <a:ext cx="2084535" cy="1596531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9" idx="5"/>
          </p:cNvCxnSpPr>
          <p:nvPr/>
        </p:nvCxnSpPr>
        <p:spPr>
          <a:xfrm flipH="1" flipV="1">
            <a:off x="3360996" y="2192509"/>
            <a:ext cx="2082241" cy="1596531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9" idx="3"/>
          </p:cNvCxnSpPr>
          <p:nvPr/>
        </p:nvCxnSpPr>
        <p:spPr>
          <a:xfrm flipV="1">
            <a:off x="899273" y="2192509"/>
            <a:ext cx="2064309" cy="1596531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0"/>
            <a:endCxn id="8" idx="3"/>
          </p:cNvCxnSpPr>
          <p:nvPr/>
        </p:nvCxnSpPr>
        <p:spPr>
          <a:xfrm flipV="1">
            <a:off x="3182515" y="2195774"/>
            <a:ext cx="2002228" cy="1593266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876256" y="3789040"/>
            <a:ext cx="1713911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Unkn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23" idx="1"/>
            <a:endCxn id="10" idx="6"/>
          </p:cNvCxnSpPr>
          <p:nvPr/>
        </p:nvCxnSpPr>
        <p:spPr>
          <a:xfrm flipH="1" flipV="1">
            <a:off x="1180287" y="1988840"/>
            <a:ext cx="5946965" cy="1916199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  <a:endCxn id="9" idx="6"/>
          </p:cNvCxnSpPr>
          <p:nvPr/>
        </p:nvCxnSpPr>
        <p:spPr>
          <a:xfrm flipH="1" flipV="1">
            <a:off x="3443303" y="1988840"/>
            <a:ext cx="3683949" cy="1916199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8" idx="5"/>
          </p:cNvCxnSpPr>
          <p:nvPr/>
        </p:nvCxnSpPr>
        <p:spPr>
          <a:xfrm flipH="1" flipV="1">
            <a:off x="5582157" y="2195774"/>
            <a:ext cx="1545095" cy="1709265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6"/>
            <a:endCxn id="13" idx="2"/>
          </p:cNvCxnSpPr>
          <p:nvPr/>
        </p:nvCxnSpPr>
        <p:spPr>
          <a:xfrm>
            <a:off x="1756228" y="4185084"/>
            <a:ext cx="569331" cy="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6"/>
            <a:endCxn id="11" idx="2"/>
          </p:cNvCxnSpPr>
          <p:nvPr/>
        </p:nvCxnSpPr>
        <p:spPr>
          <a:xfrm>
            <a:off x="4039470" y="4185084"/>
            <a:ext cx="546811" cy="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6"/>
            <a:endCxn id="23" idx="2"/>
          </p:cNvCxnSpPr>
          <p:nvPr/>
        </p:nvCxnSpPr>
        <p:spPr>
          <a:xfrm>
            <a:off x="6300192" y="4185084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1" idx="4"/>
            <a:endCxn id="13" idx="4"/>
          </p:cNvCxnSpPr>
          <p:nvPr/>
        </p:nvCxnSpPr>
        <p:spPr>
          <a:xfrm rot="5400000">
            <a:off x="4312876" y="3450767"/>
            <a:ext cx="12700" cy="2260722"/>
          </a:xfrm>
          <a:prstGeom prst="curvedConnector3">
            <a:avLst>
              <a:gd name="adj1" fmla="val 4863835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12" idx="4"/>
            <a:endCxn id="23" idx="4"/>
          </p:cNvCxnSpPr>
          <p:nvPr/>
        </p:nvCxnSpPr>
        <p:spPr>
          <a:xfrm rot="16200000" flipH="1">
            <a:off x="4316242" y="1164158"/>
            <a:ext cx="12700" cy="6833939"/>
          </a:xfrm>
          <a:prstGeom prst="curvedConnector3">
            <a:avLst>
              <a:gd name="adj1" fmla="val 9153189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13" idx="4"/>
            <a:endCxn id="23" idx="3"/>
          </p:cNvCxnSpPr>
          <p:nvPr/>
        </p:nvCxnSpPr>
        <p:spPr>
          <a:xfrm rot="5400000" flipH="1" flipV="1">
            <a:off x="5096883" y="2550760"/>
            <a:ext cx="115999" cy="3944737"/>
          </a:xfrm>
          <a:prstGeom prst="curvedConnector3">
            <a:avLst>
              <a:gd name="adj1" fmla="val -717002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23" idx="6"/>
            <a:endCxn id="23" idx="0"/>
          </p:cNvCxnSpPr>
          <p:nvPr/>
        </p:nvCxnSpPr>
        <p:spPr>
          <a:xfrm flipH="1" flipV="1">
            <a:off x="7733212" y="3789040"/>
            <a:ext cx="856955" cy="396044"/>
          </a:xfrm>
          <a:prstGeom prst="curvedConnector4">
            <a:avLst>
              <a:gd name="adj1" fmla="val -26676"/>
              <a:gd name="adj2" fmla="val 157721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12" idx="6"/>
            <a:endCxn id="12" idx="5"/>
          </p:cNvCxnSpPr>
          <p:nvPr/>
        </p:nvCxnSpPr>
        <p:spPr>
          <a:xfrm flipH="1">
            <a:off x="1505232" y="4185084"/>
            <a:ext cx="250996" cy="280045"/>
          </a:xfrm>
          <a:prstGeom prst="curvedConnector4">
            <a:avLst>
              <a:gd name="adj1" fmla="val -91077"/>
              <a:gd name="adj2" fmla="val 223051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13" idx="6"/>
            <a:endCxn id="13" idx="5"/>
          </p:cNvCxnSpPr>
          <p:nvPr/>
        </p:nvCxnSpPr>
        <p:spPr>
          <a:xfrm flipH="1">
            <a:off x="3788474" y="4185084"/>
            <a:ext cx="250996" cy="280045"/>
          </a:xfrm>
          <a:prstGeom prst="curvedConnector4">
            <a:avLst>
              <a:gd name="adj1" fmla="val -91077"/>
              <a:gd name="adj2" fmla="val 223051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11" idx="6"/>
            <a:endCxn id="11" idx="5"/>
          </p:cNvCxnSpPr>
          <p:nvPr/>
        </p:nvCxnSpPr>
        <p:spPr>
          <a:xfrm flipH="1">
            <a:off x="6049196" y="4185084"/>
            <a:ext cx="250996" cy="280045"/>
          </a:xfrm>
          <a:prstGeom prst="curvedConnector4">
            <a:avLst>
              <a:gd name="adj1" fmla="val -91077"/>
              <a:gd name="adj2" fmla="val 223051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3" idx="3"/>
            <a:endCxn id="12" idx="4"/>
          </p:cNvCxnSpPr>
          <p:nvPr/>
        </p:nvCxnSpPr>
        <p:spPr>
          <a:xfrm rot="5400000">
            <a:off x="1679915" y="3684487"/>
            <a:ext cx="115999" cy="1677282"/>
          </a:xfrm>
          <a:prstGeom prst="curvedConnector3">
            <a:avLst>
              <a:gd name="adj1" fmla="val 448020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68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939"/>
    </mc:Choice>
    <mc:Fallback xmlns="">
      <p:transition advTm="4093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Hidden Markov </a:t>
            </a:r>
            <a:r>
              <a:rPr lang="en-US" b="1" dirty="0" smtClean="0"/>
              <a:t>Model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102436" y="2633827"/>
            <a:ext cx="562028" cy="57606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M</a:t>
            </a:r>
          </a:p>
        </p:txBody>
      </p:sp>
      <p:sp>
        <p:nvSpPr>
          <p:cNvPr id="9" name="Oval 8"/>
          <p:cNvSpPr/>
          <p:nvPr/>
        </p:nvSpPr>
        <p:spPr>
          <a:xfrm>
            <a:off x="2881275" y="2630562"/>
            <a:ext cx="562028" cy="57606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R</a:t>
            </a:r>
            <a:endParaRPr lang="en-US" sz="3000" dirty="0"/>
          </a:p>
        </p:txBody>
      </p:sp>
      <p:sp>
        <p:nvSpPr>
          <p:cNvPr id="10" name="Oval 9"/>
          <p:cNvSpPr/>
          <p:nvPr/>
        </p:nvSpPr>
        <p:spPr>
          <a:xfrm>
            <a:off x="618259" y="2630562"/>
            <a:ext cx="562028" cy="57606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4586281" y="4718794"/>
            <a:ext cx="1713911" cy="792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Multi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42317" y="4718794"/>
            <a:ext cx="1713911" cy="792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Square</a:t>
            </a:r>
          </a:p>
        </p:txBody>
      </p:sp>
      <p:sp>
        <p:nvSpPr>
          <p:cNvPr id="13" name="Oval 12"/>
          <p:cNvSpPr/>
          <p:nvPr/>
        </p:nvSpPr>
        <p:spPr>
          <a:xfrm>
            <a:off x="2325559" y="4718794"/>
            <a:ext cx="1713911" cy="792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Reduce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0"/>
            <a:endCxn id="8" idx="2"/>
          </p:cNvCxnSpPr>
          <p:nvPr/>
        </p:nvCxnSpPr>
        <p:spPr>
          <a:xfrm flipV="1">
            <a:off x="899273" y="2921859"/>
            <a:ext cx="4203163" cy="1796935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0"/>
            <a:endCxn id="9" idx="4"/>
          </p:cNvCxnSpPr>
          <p:nvPr/>
        </p:nvCxnSpPr>
        <p:spPr>
          <a:xfrm flipH="1" flipV="1">
            <a:off x="3162289" y="3206626"/>
            <a:ext cx="20226" cy="1512168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  <a:endCxn id="10" idx="6"/>
          </p:cNvCxnSpPr>
          <p:nvPr/>
        </p:nvCxnSpPr>
        <p:spPr>
          <a:xfrm flipH="1" flipV="1">
            <a:off x="1180287" y="2918594"/>
            <a:ext cx="4262950" cy="1800200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0" idx="4"/>
          </p:cNvCxnSpPr>
          <p:nvPr/>
        </p:nvCxnSpPr>
        <p:spPr>
          <a:xfrm flipV="1">
            <a:off x="899273" y="3206626"/>
            <a:ext cx="0" cy="1512168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8" idx="4"/>
          </p:cNvCxnSpPr>
          <p:nvPr/>
        </p:nvCxnSpPr>
        <p:spPr>
          <a:xfrm flipH="1" flipV="1">
            <a:off x="5383450" y="3209891"/>
            <a:ext cx="59787" cy="1508903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  <a:endCxn id="10" idx="5"/>
          </p:cNvCxnSpPr>
          <p:nvPr/>
        </p:nvCxnSpPr>
        <p:spPr>
          <a:xfrm flipH="1" flipV="1">
            <a:off x="1097980" y="3122263"/>
            <a:ext cx="2084535" cy="1596531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9" idx="5"/>
          </p:cNvCxnSpPr>
          <p:nvPr/>
        </p:nvCxnSpPr>
        <p:spPr>
          <a:xfrm flipH="1" flipV="1">
            <a:off x="3360996" y="3122263"/>
            <a:ext cx="2082241" cy="1596531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9" idx="3"/>
          </p:cNvCxnSpPr>
          <p:nvPr/>
        </p:nvCxnSpPr>
        <p:spPr>
          <a:xfrm flipV="1">
            <a:off x="899273" y="3122263"/>
            <a:ext cx="2064309" cy="1596531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0"/>
            <a:endCxn id="8" idx="3"/>
          </p:cNvCxnSpPr>
          <p:nvPr/>
        </p:nvCxnSpPr>
        <p:spPr>
          <a:xfrm flipV="1">
            <a:off x="3182515" y="3125528"/>
            <a:ext cx="2002228" cy="1593266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876256" y="4718794"/>
            <a:ext cx="1713911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Unkn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23" idx="1"/>
            <a:endCxn id="10" idx="6"/>
          </p:cNvCxnSpPr>
          <p:nvPr/>
        </p:nvCxnSpPr>
        <p:spPr>
          <a:xfrm flipH="1" flipV="1">
            <a:off x="1180287" y="2918594"/>
            <a:ext cx="5946965" cy="1916199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  <a:endCxn id="9" idx="6"/>
          </p:cNvCxnSpPr>
          <p:nvPr/>
        </p:nvCxnSpPr>
        <p:spPr>
          <a:xfrm flipH="1" flipV="1">
            <a:off x="3443303" y="2918594"/>
            <a:ext cx="3683949" cy="1916199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8" idx="5"/>
          </p:cNvCxnSpPr>
          <p:nvPr/>
        </p:nvCxnSpPr>
        <p:spPr>
          <a:xfrm flipH="1" flipV="1">
            <a:off x="5582157" y="3125528"/>
            <a:ext cx="1545095" cy="1709265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6"/>
            <a:endCxn id="13" idx="2"/>
          </p:cNvCxnSpPr>
          <p:nvPr/>
        </p:nvCxnSpPr>
        <p:spPr>
          <a:xfrm>
            <a:off x="1756228" y="5114838"/>
            <a:ext cx="569331" cy="0"/>
          </a:xfrm>
          <a:prstGeom prst="straightConnector1">
            <a:avLst/>
          </a:prstGeom>
          <a:ln w="63500">
            <a:solidFill>
              <a:srgbClr val="C0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6"/>
            <a:endCxn id="11" idx="2"/>
          </p:cNvCxnSpPr>
          <p:nvPr/>
        </p:nvCxnSpPr>
        <p:spPr>
          <a:xfrm>
            <a:off x="4039470" y="5114838"/>
            <a:ext cx="546811" cy="0"/>
          </a:xfrm>
          <a:prstGeom prst="straightConnector1">
            <a:avLst/>
          </a:prstGeom>
          <a:ln w="63500">
            <a:solidFill>
              <a:srgbClr val="C0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6"/>
            <a:endCxn id="23" idx="2"/>
          </p:cNvCxnSpPr>
          <p:nvPr/>
        </p:nvCxnSpPr>
        <p:spPr>
          <a:xfrm>
            <a:off x="6300192" y="5114838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1" idx="4"/>
            <a:endCxn id="13" idx="4"/>
          </p:cNvCxnSpPr>
          <p:nvPr/>
        </p:nvCxnSpPr>
        <p:spPr>
          <a:xfrm rot="5400000">
            <a:off x="4312876" y="4380521"/>
            <a:ext cx="12700" cy="2260722"/>
          </a:xfrm>
          <a:prstGeom prst="curvedConnector3">
            <a:avLst>
              <a:gd name="adj1" fmla="val 4863835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12" idx="4"/>
            <a:endCxn id="23" idx="4"/>
          </p:cNvCxnSpPr>
          <p:nvPr/>
        </p:nvCxnSpPr>
        <p:spPr>
          <a:xfrm rot="16200000" flipH="1">
            <a:off x="4316242" y="2093912"/>
            <a:ext cx="12700" cy="6833939"/>
          </a:xfrm>
          <a:prstGeom prst="curvedConnector3">
            <a:avLst>
              <a:gd name="adj1" fmla="val 9153189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13" idx="4"/>
            <a:endCxn id="23" idx="3"/>
          </p:cNvCxnSpPr>
          <p:nvPr/>
        </p:nvCxnSpPr>
        <p:spPr>
          <a:xfrm rot="5400000" flipH="1" flipV="1">
            <a:off x="5096883" y="3480514"/>
            <a:ext cx="115999" cy="3944737"/>
          </a:xfrm>
          <a:prstGeom prst="curvedConnector3">
            <a:avLst>
              <a:gd name="adj1" fmla="val -717002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23" idx="6"/>
            <a:endCxn id="23" idx="0"/>
          </p:cNvCxnSpPr>
          <p:nvPr/>
        </p:nvCxnSpPr>
        <p:spPr>
          <a:xfrm flipH="1" flipV="1">
            <a:off x="7733212" y="4718794"/>
            <a:ext cx="856955" cy="396044"/>
          </a:xfrm>
          <a:prstGeom prst="curvedConnector4">
            <a:avLst>
              <a:gd name="adj1" fmla="val -26676"/>
              <a:gd name="adj2" fmla="val 157721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12" idx="6"/>
            <a:endCxn id="12" idx="5"/>
          </p:cNvCxnSpPr>
          <p:nvPr/>
        </p:nvCxnSpPr>
        <p:spPr>
          <a:xfrm flipH="1">
            <a:off x="1505232" y="5114838"/>
            <a:ext cx="250996" cy="280045"/>
          </a:xfrm>
          <a:prstGeom prst="curvedConnector4">
            <a:avLst>
              <a:gd name="adj1" fmla="val -91077"/>
              <a:gd name="adj2" fmla="val 223051"/>
            </a:avLst>
          </a:prstGeom>
          <a:ln w="635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13" idx="6"/>
            <a:endCxn id="13" idx="5"/>
          </p:cNvCxnSpPr>
          <p:nvPr/>
        </p:nvCxnSpPr>
        <p:spPr>
          <a:xfrm flipH="1">
            <a:off x="3788474" y="5114838"/>
            <a:ext cx="250996" cy="280045"/>
          </a:xfrm>
          <a:prstGeom prst="curvedConnector4">
            <a:avLst>
              <a:gd name="adj1" fmla="val -91077"/>
              <a:gd name="adj2" fmla="val 223051"/>
            </a:avLst>
          </a:prstGeom>
          <a:ln w="635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11" idx="6"/>
            <a:endCxn id="11" idx="5"/>
          </p:cNvCxnSpPr>
          <p:nvPr/>
        </p:nvCxnSpPr>
        <p:spPr>
          <a:xfrm flipH="1">
            <a:off x="6049196" y="5114838"/>
            <a:ext cx="250996" cy="280045"/>
          </a:xfrm>
          <a:prstGeom prst="curvedConnector4">
            <a:avLst>
              <a:gd name="adj1" fmla="val -91077"/>
              <a:gd name="adj2" fmla="val 223051"/>
            </a:avLst>
          </a:prstGeom>
          <a:ln w="635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67544" y="1340768"/>
            <a:ext cx="6871590" cy="1067346"/>
            <a:chOff x="868762" y="2289646"/>
            <a:chExt cx="6871590" cy="1067346"/>
          </a:xfrm>
        </p:grpSpPr>
        <p:sp>
          <p:nvSpPr>
            <p:cNvPr id="36" name="Rectangle 35"/>
            <p:cNvSpPr/>
            <p:nvPr/>
          </p:nvSpPr>
          <p:spPr>
            <a:xfrm>
              <a:off x="868762" y="2420888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82699" y="2420888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02779" y="2420888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11481" y="2420888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26046" y="243366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7264" y="2433662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05966" y="243366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46307" y="2433662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87155" y="2420888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27115" y="2420888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46126" y="2420888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58618" y="2289646"/>
              <a:ext cx="11817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……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49" name="Curved Connector 48"/>
          <p:cNvCxnSpPr>
            <a:stCxn id="13" idx="3"/>
            <a:endCxn id="12" idx="4"/>
          </p:cNvCxnSpPr>
          <p:nvPr/>
        </p:nvCxnSpPr>
        <p:spPr>
          <a:xfrm rot="5400000">
            <a:off x="1679915" y="4614241"/>
            <a:ext cx="115999" cy="1677282"/>
          </a:xfrm>
          <a:prstGeom prst="curvedConnector3">
            <a:avLst>
              <a:gd name="adj1" fmla="val 464793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475447" y="1461762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8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71"/>
    </mc:Choice>
    <mc:Fallback xmlns="">
      <p:transition advTm="1147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Hidden Markov </a:t>
            </a:r>
            <a:r>
              <a:rPr lang="en-US" b="1" dirty="0" smtClean="0"/>
              <a:t>Model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51" name="Picture 2" descr="E:\WORK\teaching\2012\F\CSE509\class.23.cloud\Untitled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3662"/>
            <a:ext cx="6120680" cy="53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059832" y="4293096"/>
            <a:ext cx="1656184" cy="806026"/>
            <a:chOff x="2987824" y="4149080"/>
            <a:chExt cx="1656184" cy="806026"/>
          </a:xfrm>
        </p:grpSpPr>
        <p:sp>
          <p:nvSpPr>
            <p:cNvPr id="53" name="Oval 52"/>
            <p:cNvSpPr/>
            <p:nvPr/>
          </p:nvSpPr>
          <p:spPr>
            <a:xfrm>
              <a:off x="2987824" y="4149080"/>
              <a:ext cx="1656184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87824" y="4585774"/>
              <a:ext cx="1632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dirty="0" smtClean="0">
                  <a:solidFill>
                    <a:srgbClr val="FF0000"/>
                  </a:solidFill>
                </a:rPr>
                <a:t>ow confidence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6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71"/>
    </mc:Choice>
    <mc:Fallback xmlns="">
      <p:transition advTm="1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Eliminate Non-Crypto Computation</a:t>
            </a:r>
            <a:endParaRPr lang="en-US" b="1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648954" y="2439790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91680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69979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77991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860032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905538" y="2452564"/>
            <a:ext cx="754694" cy="0"/>
          </a:xfrm>
          <a:prstGeom prst="line">
            <a:avLst/>
          </a:prstGeom>
          <a:ln w="127000"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985658" y="2452564"/>
            <a:ext cx="754694" cy="0"/>
          </a:xfrm>
          <a:prstGeom prst="line">
            <a:avLst/>
          </a:prstGeom>
          <a:ln w="127000">
            <a:headEnd type="diamond"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4" y="1628800"/>
            <a:ext cx="679527" cy="67952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36" y="1628800"/>
            <a:ext cx="730738" cy="60285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9" y="1650522"/>
            <a:ext cx="679527" cy="67952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15" y="1628801"/>
            <a:ext cx="679527" cy="679527"/>
          </a:xfrm>
          <a:prstGeom prst="rect">
            <a:avLst/>
          </a:prstGeom>
        </p:spPr>
      </p:pic>
      <p:cxnSp>
        <p:nvCxnSpPr>
          <p:cNvPr id="101" name="Straight Arrow Connector 100"/>
          <p:cNvCxnSpPr>
            <a:stCxn id="94" idx="2"/>
          </p:cNvCxnSpPr>
          <p:nvPr/>
        </p:nvCxnSpPr>
        <p:spPr>
          <a:xfrm>
            <a:off x="1047710" y="3717032"/>
            <a:ext cx="834865" cy="432048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625512" y="5013176"/>
            <a:ext cx="0" cy="66084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2985171" y="5013176"/>
            <a:ext cx="236047" cy="66084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Hexagon 103"/>
          <p:cNvSpPr/>
          <p:nvPr/>
        </p:nvSpPr>
        <p:spPr>
          <a:xfrm>
            <a:off x="323528" y="4149080"/>
            <a:ext cx="7920879" cy="864096"/>
          </a:xfrm>
          <a:prstGeom prst="hexagon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chemeClr val="tx1"/>
                </a:solidFill>
              </a:rPr>
              <a:t>SVM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2073470" y="5013176"/>
            <a:ext cx="160363" cy="648072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882575" y="4149080"/>
            <a:ext cx="190895" cy="86409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0" idx="2"/>
          </p:cNvCxnSpPr>
          <p:nvPr/>
        </p:nvCxnSpPr>
        <p:spPr>
          <a:xfrm flipH="1">
            <a:off x="2694867" y="3717032"/>
            <a:ext cx="441075" cy="432048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2635989" y="4149080"/>
            <a:ext cx="58878" cy="86409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3221218" y="4149080"/>
            <a:ext cx="414298" cy="864096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7" idx="2"/>
          </p:cNvCxnSpPr>
          <p:nvPr/>
        </p:nvCxnSpPr>
        <p:spPr>
          <a:xfrm flipH="1">
            <a:off x="3635896" y="3717032"/>
            <a:ext cx="1652082" cy="432048"/>
          </a:xfrm>
          <a:prstGeom prst="straightConnector1">
            <a:avLst/>
          </a:prstGeom>
          <a:ln w="6350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15" y="1628800"/>
            <a:ext cx="730738" cy="60285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28" y="1650522"/>
            <a:ext cx="730738" cy="60285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1560" y="5517232"/>
            <a:ext cx="6494756" cy="1008112"/>
            <a:chOff x="1042094" y="1340768"/>
            <a:chExt cx="6494756" cy="1008112"/>
          </a:xfrm>
        </p:grpSpPr>
        <p:sp>
          <p:nvSpPr>
            <p:cNvPr id="57" name="Rectangle 56"/>
            <p:cNvSpPr/>
            <p:nvPr/>
          </p:nvSpPr>
          <p:spPr>
            <a:xfrm>
              <a:off x="1042094" y="1412776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31840" y="1425550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71800" y="1425550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407217" y="1406095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60586" y="1412776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36650" y="1412776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04402" y="1412776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55116" y="1340768"/>
              <a:ext cx="11817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……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39619" y="1412776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99659" y="1412776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75923" y="1425550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440506" y="1412776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00546" y="1425550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044702" y="1412776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2" y="2636912"/>
            <a:ext cx="70854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66" y="2621391"/>
            <a:ext cx="70854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70854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7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085"/>
    </mc:Choice>
    <mc:Fallback xmlns="">
      <p:transition advTm="2808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Eliminate Non-Crypto </a:t>
            </a:r>
            <a:r>
              <a:rPr lang="en-US" b="1" dirty="0"/>
              <a:t>Computation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9532" y="1412776"/>
            <a:ext cx="6494756" cy="1008112"/>
            <a:chOff x="1042094" y="1340768"/>
            <a:chExt cx="6494756" cy="1008112"/>
          </a:xfrm>
        </p:grpSpPr>
        <p:sp>
          <p:nvSpPr>
            <p:cNvPr id="5" name="Rectangle 4"/>
            <p:cNvSpPr/>
            <p:nvPr/>
          </p:nvSpPr>
          <p:spPr>
            <a:xfrm>
              <a:off x="1042094" y="1412776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31840" y="1425550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1800" y="1425550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07217" y="1406095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60586" y="1412776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36650" y="1412776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4402" y="1412776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55116" y="1340768"/>
              <a:ext cx="11817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……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9619" y="1412776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99659" y="1412776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75923" y="1425550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40506" y="1412776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00546" y="1425550"/>
              <a:ext cx="518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44702" y="1412776"/>
              <a:ext cx="5806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89" name="Oval 88"/>
          <p:cNvSpPr/>
          <p:nvPr/>
        </p:nvSpPr>
        <p:spPr>
          <a:xfrm>
            <a:off x="5102436" y="2633827"/>
            <a:ext cx="562028" cy="57606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M</a:t>
            </a:r>
          </a:p>
        </p:txBody>
      </p:sp>
      <p:sp>
        <p:nvSpPr>
          <p:cNvPr id="90" name="Oval 89"/>
          <p:cNvSpPr/>
          <p:nvPr/>
        </p:nvSpPr>
        <p:spPr>
          <a:xfrm>
            <a:off x="2881275" y="2630562"/>
            <a:ext cx="562028" cy="57606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R</a:t>
            </a:r>
            <a:endParaRPr lang="en-US" sz="3000" dirty="0"/>
          </a:p>
        </p:txBody>
      </p:sp>
      <p:sp>
        <p:nvSpPr>
          <p:cNvPr id="91" name="Oval 90"/>
          <p:cNvSpPr/>
          <p:nvPr/>
        </p:nvSpPr>
        <p:spPr>
          <a:xfrm>
            <a:off x="618259" y="2630562"/>
            <a:ext cx="562028" cy="576064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</a:t>
            </a:r>
            <a:endParaRPr lang="en-US" sz="3000" dirty="0"/>
          </a:p>
        </p:txBody>
      </p:sp>
      <p:sp>
        <p:nvSpPr>
          <p:cNvPr id="92" name="Oval 91"/>
          <p:cNvSpPr/>
          <p:nvPr/>
        </p:nvSpPr>
        <p:spPr>
          <a:xfrm>
            <a:off x="4586281" y="4718794"/>
            <a:ext cx="1713911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Multi</a:t>
            </a:r>
            <a:endParaRPr lang="en-US" sz="2400" dirty="0"/>
          </a:p>
        </p:txBody>
      </p:sp>
      <p:sp>
        <p:nvSpPr>
          <p:cNvPr id="93" name="Oval 92"/>
          <p:cNvSpPr/>
          <p:nvPr/>
        </p:nvSpPr>
        <p:spPr>
          <a:xfrm>
            <a:off x="42317" y="4718794"/>
            <a:ext cx="1713911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Square</a:t>
            </a:r>
          </a:p>
        </p:txBody>
      </p:sp>
      <p:sp>
        <p:nvSpPr>
          <p:cNvPr id="94" name="Oval 93"/>
          <p:cNvSpPr/>
          <p:nvPr/>
        </p:nvSpPr>
        <p:spPr>
          <a:xfrm>
            <a:off x="2325559" y="4718794"/>
            <a:ext cx="1713911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Reduce</a:t>
            </a:r>
            <a:endParaRPr lang="en-US" sz="2400" dirty="0"/>
          </a:p>
        </p:txBody>
      </p:sp>
      <p:cxnSp>
        <p:nvCxnSpPr>
          <p:cNvPr id="95" name="Straight Arrow Connector 94"/>
          <p:cNvCxnSpPr>
            <a:stCxn id="93" idx="0"/>
            <a:endCxn id="89" idx="2"/>
          </p:cNvCxnSpPr>
          <p:nvPr/>
        </p:nvCxnSpPr>
        <p:spPr>
          <a:xfrm flipV="1">
            <a:off x="899273" y="2921859"/>
            <a:ext cx="4203163" cy="1796935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4" idx="0"/>
            <a:endCxn id="90" idx="4"/>
          </p:cNvCxnSpPr>
          <p:nvPr/>
        </p:nvCxnSpPr>
        <p:spPr>
          <a:xfrm flipH="1" flipV="1">
            <a:off x="3162289" y="3206626"/>
            <a:ext cx="20226" cy="1512168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2" idx="0"/>
            <a:endCxn id="91" idx="6"/>
          </p:cNvCxnSpPr>
          <p:nvPr/>
        </p:nvCxnSpPr>
        <p:spPr>
          <a:xfrm flipH="1" flipV="1">
            <a:off x="1180287" y="2918594"/>
            <a:ext cx="4262950" cy="1800200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3" idx="0"/>
            <a:endCxn id="91" idx="4"/>
          </p:cNvCxnSpPr>
          <p:nvPr/>
        </p:nvCxnSpPr>
        <p:spPr>
          <a:xfrm flipV="1">
            <a:off x="899273" y="3206626"/>
            <a:ext cx="0" cy="1512168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2" idx="0"/>
            <a:endCxn id="89" idx="4"/>
          </p:cNvCxnSpPr>
          <p:nvPr/>
        </p:nvCxnSpPr>
        <p:spPr>
          <a:xfrm flipH="1" flipV="1">
            <a:off x="5383450" y="3209891"/>
            <a:ext cx="59787" cy="1508903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4" idx="0"/>
            <a:endCxn id="91" idx="5"/>
          </p:cNvCxnSpPr>
          <p:nvPr/>
        </p:nvCxnSpPr>
        <p:spPr>
          <a:xfrm flipH="1" flipV="1">
            <a:off x="1097980" y="3122263"/>
            <a:ext cx="2084535" cy="1596531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2" idx="0"/>
            <a:endCxn id="90" idx="5"/>
          </p:cNvCxnSpPr>
          <p:nvPr/>
        </p:nvCxnSpPr>
        <p:spPr>
          <a:xfrm flipH="1" flipV="1">
            <a:off x="3360996" y="3122263"/>
            <a:ext cx="2082241" cy="1596531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3" idx="0"/>
            <a:endCxn id="90" idx="3"/>
          </p:cNvCxnSpPr>
          <p:nvPr/>
        </p:nvCxnSpPr>
        <p:spPr>
          <a:xfrm flipV="1">
            <a:off x="899273" y="3122263"/>
            <a:ext cx="2064309" cy="1596531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0"/>
            <a:endCxn id="89" idx="3"/>
          </p:cNvCxnSpPr>
          <p:nvPr/>
        </p:nvCxnSpPr>
        <p:spPr>
          <a:xfrm flipV="1">
            <a:off x="3182515" y="3125528"/>
            <a:ext cx="2002228" cy="1593266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6876256" y="4718794"/>
            <a:ext cx="1713911" cy="792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Unkn</a:t>
            </a:r>
            <a:endParaRPr lang="en-US" sz="2400" dirty="0"/>
          </a:p>
        </p:txBody>
      </p:sp>
      <p:cxnSp>
        <p:nvCxnSpPr>
          <p:cNvPr id="105" name="Straight Arrow Connector 104"/>
          <p:cNvCxnSpPr>
            <a:stCxn id="104" idx="1"/>
            <a:endCxn id="91" idx="6"/>
          </p:cNvCxnSpPr>
          <p:nvPr/>
        </p:nvCxnSpPr>
        <p:spPr>
          <a:xfrm flipH="1" flipV="1">
            <a:off x="1180287" y="2918594"/>
            <a:ext cx="5946965" cy="1916199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4" idx="1"/>
            <a:endCxn id="90" idx="6"/>
          </p:cNvCxnSpPr>
          <p:nvPr/>
        </p:nvCxnSpPr>
        <p:spPr>
          <a:xfrm flipH="1" flipV="1">
            <a:off x="3443303" y="2918594"/>
            <a:ext cx="3683949" cy="1916199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4" idx="1"/>
            <a:endCxn id="89" idx="5"/>
          </p:cNvCxnSpPr>
          <p:nvPr/>
        </p:nvCxnSpPr>
        <p:spPr>
          <a:xfrm flipH="1" flipV="1">
            <a:off x="5582157" y="3125528"/>
            <a:ext cx="1545095" cy="1709265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3" idx="6"/>
            <a:endCxn id="94" idx="2"/>
          </p:cNvCxnSpPr>
          <p:nvPr/>
        </p:nvCxnSpPr>
        <p:spPr>
          <a:xfrm>
            <a:off x="1756228" y="5114838"/>
            <a:ext cx="569331" cy="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92" idx="2"/>
          </p:cNvCxnSpPr>
          <p:nvPr/>
        </p:nvCxnSpPr>
        <p:spPr>
          <a:xfrm>
            <a:off x="4039470" y="5114838"/>
            <a:ext cx="546811" cy="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2" idx="6"/>
            <a:endCxn id="104" idx="2"/>
          </p:cNvCxnSpPr>
          <p:nvPr/>
        </p:nvCxnSpPr>
        <p:spPr>
          <a:xfrm>
            <a:off x="6300192" y="5114838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92" idx="4"/>
            <a:endCxn id="94" idx="4"/>
          </p:cNvCxnSpPr>
          <p:nvPr/>
        </p:nvCxnSpPr>
        <p:spPr>
          <a:xfrm rot="5400000">
            <a:off x="4312876" y="4380521"/>
            <a:ext cx="12700" cy="2260722"/>
          </a:xfrm>
          <a:prstGeom prst="curvedConnector3">
            <a:avLst>
              <a:gd name="adj1" fmla="val 4863835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>
            <a:stCxn id="93" idx="4"/>
            <a:endCxn id="104" idx="4"/>
          </p:cNvCxnSpPr>
          <p:nvPr/>
        </p:nvCxnSpPr>
        <p:spPr>
          <a:xfrm rot="16200000" flipH="1">
            <a:off x="4316242" y="2093912"/>
            <a:ext cx="12700" cy="6833939"/>
          </a:xfrm>
          <a:prstGeom prst="curvedConnector3">
            <a:avLst>
              <a:gd name="adj1" fmla="val 9153189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94" idx="4"/>
            <a:endCxn id="104" idx="3"/>
          </p:cNvCxnSpPr>
          <p:nvPr/>
        </p:nvCxnSpPr>
        <p:spPr>
          <a:xfrm rot="5400000" flipH="1" flipV="1">
            <a:off x="5096883" y="3480514"/>
            <a:ext cx="115999" cy="3944737"/>
          </a:xfrm>
          <a:prstGeom prst="curvedConnector3">
            <a:avLst>
              <a:gd name="adj1" fmla="val -717002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104" idx="6"/>
            <a:endCxn id="104" idx="0"/>
          </p:cNvCxnSpPr>
          <p:nvPr/>
        </p:nvCxnSpPr>
        <p:spPr>
          <a:xfrm flipH="1" flipV="1">
            <a:off x="7733212" y="4718794"/>
            <a:ext cx="856955" cy="396044"/>
          </a:xfrm>
          <a:prstGeom prst="curvedConnector4">
            <a:avLst>
              <a:gd name="adj1" fmla="val -26676"/>
              <a:gd name="adj2" fmla="val 157721"/>
            </a:avLst>
          </a:prstGeom>
          <a:ln w="635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endCxn id="93" idx="5"/>
          </p:cNvCxnSpPr>
          <p:nvPr/>
        </p:nvCxnSpPr>
        <p:spPr>
          <a:xfrm rot="10800000" flipV="1">
            <a:off x="1505233" y="5237185"/>
            <a:ext cx="250997" cy="157697"/>
          </a:xfrm>
          <a:prstGeom prst="curvedConnector4">
            <a:avLst>
              <a:gd name="adj1" fmla="val 0"/>
              <a:gd name="adj2" fmla="val 318520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94" idx="6"/>
            <a:endCxn id="94" idx="5"/>
          </p:cNvCxnSpPr>
          <p:nvPr/>
        </p:nvCxnSpPr>
        <p:spPr>
          <a:xfrm flipH="1">
            <a:off x="3788474" y="5114838"/>
            <a:ext cx="250996" cy="280045"/>
          </a:xfrm>
          <a:prstGeom prst="curvedConnector4">
            <a:avLst>
              <a:gd name="adj1" fmla="val -91077"/>
              <a:gd name="adj2" fmla="val 223051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92" idx="6"/>
            <a:endCxn id="92" idx="5"/>
          </p:cNvCxnSpPr>
          <p:nvPr/>
        </p:nvCxnSpPr>
        <p:spPr>
          <a:xfrm flipH="1">
            <a:off x="6049196" y="5114838"/>
            <a:ext cx="250996" cy="280045"/>
          </a:xfrm>
          <a:prstGeom prst="curvedConnector4">
            <a:avLst>
              <a:gd name="adj1" fmla="val -91077"/>
              <a:gd name="adj2" fmla="val 223051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94" idx="3"/>
            <a:endCxn id="93" idx="4"/>
          </p:cNvCxnSpPr>
          <p:nvPr/>
        </p:nvCxnSpPr>
        <p:spPr>
          <a:xfrm rot="5400000">
            <a:off x="1679915" y="4614241"/>
            <a:ext cx="115999" cy="1677282"/>
          </a:xfrm>
          <a:prstGeom prst="curvedConnector3">
            <a:avLst>
              <a:gd name="adj1" fmla="val 431249"/>
            </a:avLst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4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98"/>
    </mc:Choice>
    <mc:Fallback xmlns="">
      <p:transition advTm="939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Eliminate Non-Crypto </a:t>
            </a:r>
            <a:r>
              <a:rPr lang="en-US" b="1" dirty="0"/>
              <a:t>Computation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27584" y="1895921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Key </a:t>
            </a:r>
            <a:r>
              <a:rPr lang="en-US" sz="3200" b="1" dirty="0" smtClean="0"/>
              <a:t>Observations</a:t>
            </a:r>
          </a:p>
          <a:p>
            <a:endParaRPr lang="en-US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S:M </a:t>
            </a:r>
            <a:r>
              <a:rPr lang="en-US" sz="3200" dirty="0"/>
              <a:t>Ratio should be roughly 2:1 for long enough sequences</a:t>
            </a:r>
            <a:r>
              <a:rPr lang="en-US" sz="3200" dirty="0"/>
              <a:t>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“</a:t>
            </a:r>
            <a:r>
              <a:rPr lang="en-US" sz="3200" dirty="0"/>
              <a:t>MM” signals an error (never two sequential multiply operations)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9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98"/>
    </mc:Choice>
    <mc:Fallback xmlns="">
      <p:transition advTm="939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8606" y="4221088"/>
            <a:ext cx="6358083" cy="720080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Virtualization (</a:t>
            </a:r>
            <a:r>
              <a:rPr lang="en-US" sz="2400" b="1" dirty="0" err="1" smtClean="0">
                <a:solidFill>
                  <a:schemeClr val="tx1"/>
                </a:solidFill>
              </a:rPr>
              <a:t>Xen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Key Extraction</a:t>
            </a:r>
            <a:endParaRPr lang="en-US" b="1" dirty="0"/>
          </a:p>
        </p:txBody>
      </p:sp>
      <p:sp>
        <p:nvSpPr>
          <p:cNvPr id="16" name="Can 15"/>
          <p:cNvSpPr/>
          <p:nvPr/>
        </p:nvSpPr>
        <p:spPr>
          <a:xfrm>
            <a:off x="1259632" y="5120996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8" idx="2"/>
            <a:endCxn id="16" idx="1"/>
          </p:cNvCxnSpPr>
          <p:nvPr/>
        </p:nvCxnSpPr>
        <p:spPr>
          <a:xfrm flipH="1">
            <a:off x="2015716" y="3922971"/>
            <a:ext cx="726799" cy="1198025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6" idx="1"/>
          </p:cNvCxnSpPr>
          <p:nvPr/>
        </p:nvCxnSpPr>
        <p:spPr>
          <a:xfrm>
            <a:off x="1259632" y="3928126"/>
            <a:ext cx="756084" cy="1192870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051720" y="1855898"/>
            <a:ext cx="1381590" cy="2072002"/>
            <a:chOff x="935207" y="1419459"/>
            <a:chExt cx="1381590" cy="2072002"/>
          </a:xfrm>
        </p:grpSpPr>
        <p:grpSp>
          <p:nvGrpSpPr>
            <p:cNvPr id="23" name="Group 22"/>
            <p:cNvGrpSpPr/>
            <p:nvPr/>
          </p:nvGrpSpPr>
          <p:grpSpPr>
            <a:xfrm>
              <a:off x="935207" y="1911902"/>
              <a:ext cx="1381590" cy="1579559"/>
              <a:chOff x="1763688" y="1695878"/>
              <a:chExt cx="1381590" cy="157955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63688" y="1695878"/>
                <a:ext cx="1381590" cy="1574630"/>
              </a:xfrm>
              <a:prstGeom prst="rect">
                <a:avLst/>
              </a:prstGeom>
              <a:noFill/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63688" y="2782994"/>
                <a:ext cx="13815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Attacker</a:t>
                </a:r>
                <a:endParaRPr lang="en-US" sz="2600" b="1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1597" y="1762698"/>
                <a:ext cx="1133933" cy="1133933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118975" y="1419459"/>
              <a:ext cx="10140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VCPU</a:t>
              </a:r>
              <a:endParaRPr lang="en-US" sz="2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8837" y="1851506"/>
            <a:ext cx="1381590" cy="2081550"/>
            <a:chOff x="6574786" y="1419458"/>
            <a:chExt cx="1381590" cy="208155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4786" y="1921449"/>
              <a:ext cx="1381590" cy="1579559"/>
              <a:chOff x="6221466" y="1695878"/>
              <a:chExt cx="1381590" cy="157955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01" y="1700808"/>
                <a:ext cx="1080120" cy="115078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444208" y="2782994"/>
                <a:ext cx="11521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Victim</a:t>
                </a:r>
                <a:endParaRPr lang="en-US" sz="26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21466" y="1695878"/>
                <a:ext cx="1381590" cy="1574629"/>
              </a:xfrm>
              <a:prstGeom prst="rect">
                <a:avLst/>
              </a:prstGeom>
              <a:noFill/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786651" y="1419458"/>
              <a:ext cx="10140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VCPU</a:t>
              </a:r>
              <a:endParaRPr lang="en-US" sz="2600" b="1" dirty="0"/>
            </a:p>
          </p:txBody>
        </p:sp>
      </p:grpSp>
      <p:sp>
        <p:nvSpPr>
          <p:cNvPr id="34" name="Can 33"/>
          <p:cNvSpPr/>
          <p:nvPr/>
        </p:nvSpPr>
        <p:spPr>
          <a:xfrm>
            <a:off x="2915816" y="5120996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5" name="Can 34"/>
          <p:cNvSpPr/>
          <p:nvPr/>
        </p:nvSpPr>
        <p:spPr>
          <a:xfrm>
            <a:off x="4572000" y="5120996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6" name="Can 35"/>
          <p:cNvSpPr/>
          <p:nvPr/>
        </p:nvSpPr>
        <p:spPr>
          <a:xfrm>
            <a:off x="6228184" y="5120996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87252" y="2348880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007241" y="2348880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Square</a:t>
            </a:r>
          </a:p>
        </p:txBody>
      </p:sp>
      <p:sp>
        <p:nvSpPr>
          <p:cNvPr id="39" name="Oval 38"/>
          <p:cNvSpPr/>
          <p:nvPr/>
        </p:nvSpPr>
        <p:spPr>
          <a:xfrm>
            <a:off x="3999506" y="1484784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Unkn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532970" y="1484784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Unkn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155100" y="1478090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Unkn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007241" y="3225386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587252" y="3225386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171428" y="3225386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138770" y="2344961"/>
            <a:ext cx="1289004" cy="56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Square</a:t>
            </a:r>
          </a:p>
        </p:txBody>
      </p:sp>
      <p:cxnSp>
        <p:nvCxnSpPr>
          <p:cNvPr id="46" name="Straight Arrow Connector 45"/>
          <p:cNvCxnSpPr>
            <a:stCxn id="39" idx="6"/>
            <a:endCxn id="40" idx="2"/>
          </p:cNvCxnSpPr>
          <p:nvPr/>
        </p:nvCxnSpPr>
        <p:spPr>
          <a:xfrm>
            <a:off x="5288510" y="1766611"/>
            <a:ext cx="24446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0" idx="6"/>
            <a:endCxn id="41" idx="2"/>
          </p:cNvCxnSpPr>
          <p:nvPr/>
        </p:nvCxnSpPr>
        <p:spPr>
          <a:xfrm flipV="1">
            <a:off x="6821974" y="1759917"/>
            <a:ext cx="333126" cy="669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6"/>
            <a:endCxn id="26" idx="2"/>
          </p:cNvCxnSpPr>
          <p:nvPr/>
        </p:nvCxnSpPr>
        <p:spPr>
          <a:xfrm>
            <a:off x="5296245" y="2630707"/>
            <a:ext cx="291007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" idx="6"/>
            <a:endCxn id="45" idx="2"/>
          </p:cNvCxnSpPr>
          <p:nvPr/>
        </p:nvCxnSpPr>
        <p:spPr>
          <a:xfrm flipV="1">
            <a:off x="6876256" y="2626788"/>
            <a:ext cx="262514" cy="39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2" idx="6"/>
            <a:endCxn id="43" idx="2"/>
          </p:cNvCxnSpPr>
          <p:nvPr/>
        </p:nvCxnSpPr>
        <p:spPr>
          <a:xfrm>
            <a:off x="5296245" y="3507213"/>
            <a:ext cx="291007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6"/>
            <a:endCxn id="44" idx="2"/>
          </p:cNvCxnSpPr>
          <p:nvPr/>
        </p:nvCxnSpPr>
        <p:spPr>
          <a:xfrm>
            <a:off x="6876256" y="3507213"/>
            <a:ext cx="295172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41" idx="4"/>
            <a:endCxn id="38" idx="0"/>
          </p:cNvCxnSpPr>
          <p:nvPr/>
        </p:nvCxnSpPr>
        <p:spPr>
          <a:xfrm rot="5400000">
            <a:off x="6072105" y="621383"/>
            <a:ext cx="307136" cy="314785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5" idx="4"/>
            <a:endCxn id="42" idx="0"/>
          </p:cNvCxnSpPr>
          <p:nvPr/>
        </p:nvCxnSpPr>
        <p:spPr>
          <a:xfrm rot="5400000">
            <a:off x="6059123" y="1501236"/>
            <a:ext cx="316771" cy="313152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4" idx="6"/>
          </p:cNvCxnSpPr>
          <p:nvPr/>
        </p:nvCxnSpPr>
        <p:spPr>
          <a:xfrm>
            <a:off x="8460432" y="3507213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loud Callout 88"/>
          <p:cNvSpPr/>
          <p:nvPr/>
        </p:nvSpPr>
        <p:spPr>
          <a:xfrm>
            <a:off x="179513" y="404664"/>
            <a:ext cx="2557082" cy="1451233"/>
          </a:xfrm>
          <a:prstGeom prst="cloudCallout">
            <a:avLst>
              <a:gd name="adj1" fmla="val -24665"/>
              <a:gd name="adj2" fmla="val 7712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Start Decryption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5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919"/>
    </mc:Choice>
    <mc:Fallback xmlns="">
      <p:transition advTm="21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Multi-Core Processors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62" idx="2"/>
            <a:endCxn id="29" idx="1"/>
          </p:cNvCxnSpPr>
          <p:nvPr/>
        </p:nvCxnSpPr>
        <p:spPr>
          <a:xfrm>
            <a:off x="1254435" y="3927254"/>
            <a:ext cx="1193329" cy="797890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0" idx="2"/>
            <a:endCxn id="29" idx="1"/>
          </p:cNvCxnSpPr>
          <p:nvPr/>
        </p:nvCxnSpPr>
        <p:spPr>
          <a:xfrm flipH="1">
            <a:off x="2447764" y="3937986"/>
            <a:ext cx="567896" cy="787158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0" idx="2"/>
            <a:endCxn id="34" idx="1"/>
          </p:cNvCxnSpPr>
          <p:nvPr/>
        </p:nvCxnSpPr>
        <p:spPr>
          <a:xfrm flipH="1">
            <a:off x="7416316" y="3914009"/>
            <a:ext cx="201137" cy="811135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7" idx="2"/>
            <a:endCxn id="33" idx="1"/>
          </p:cNvCxnSpPr>
          <p:nvPr/>
        </p:nvCxnSpPr>
        <p:spPr>
          <a:xfrm flipH="1">
            <a:off x="5760132" y="3914009"/>
            <a:ext cx="345153" cy="811135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4" idx="2"/>
            <a:endCxn id="31" idx="1"/>
          </p:cNvCxnSpPr>
          <p:nvPr/>
        </p:nvCxnSpPr>
        <p:spPr>
          <a:xfrm flipH="1">
            <a:off x="4103948" y="3979249"/>
            <a:ext cx="479443" cy="745895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2324865" y="2060848"/>
            <a:ext cx="1446879" cy="1892587"/>
            <a:chOff x="4863480" y="2992022"/>
            <a:chExt cx="1446879" cy="1892587"/>
          </a:xfrm>
        </p:grpSpPr>
        <p:sp>
          <p:nvSpPr>
            <p:cNvPr id="50" name="Rectangle 49"/>
            <p:cNvSpPr/>
            <p:nvPr/>
          </p:nvSpPr>
          <p:spPr>
            <a:xfrm>
              <a:off x="4863480" y="2992022"/>
              <a:ext cx="1381590" cy="1877138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8769" y="4144150"/>
              <a:ext cx="1381590" cy="74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b="1" dirty="0" smtClean="0"/>
                <a:t>Attacker</a:t>
              </a:r>
            </a:p>
            <a:p>
              <a:pPr algn="ctr">
                <a:lnSpc>
                  <a:spcPct val="80000"/>
                </a:lnSpc>
              </a:pPr>
              <a:r>
                <a:rPr lang="en-US" sz="2600" b="1" dirty="0" smtClean="0"/>
                <a:t>VCPU</a:t>
              </a:r>
              <a:endParaRPr lang="en-US" sz="2600" b="1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389" y="3058842"/>
              <a:ext cx="1133933" cy="1133933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>
          <a:xfrm>
            <a:off x="3861065" y="2060848"/>
            <a:ext cx="1381590" cy="1882423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92596" y="3238790"/>
            <a:ext cx="1381590" cy="74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 smtClean="0"/>
              <a:t>IPI</a:t>
            </a:r>
          </a:p>
          <a:p>
            <a:pPr algn="ctr">
              <a:lnSpc>
                <a:spcPct val="80000"/>
              </a:lnSpc>
            </a:pPr>
            <a:r>
              <a:rPr lang="en-US" sz="2600" b="1" dirty="0" smtClean="0"/>
              <a:t>VCPU</a:t>
            </a:r>
            <a:endParaRPr lang="en-US" sz="2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75400" y="3227606"/>
            <a:ext cx="1152128" cy="70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600" b="1" dirty="0"/>
              <a:t>Victim</a:t>
            </a:r>
          </a:p>
          <a:p>
            <a:pPr algn="ctr">
              <a:lnSpc>
                <a:spcPct val="75000"/>
              </a:lnSpc>
            </a:pPr>
            <a:r>
              <a:rPr lang="en-US" sz="2600" b="1" dirty="0"/>
              <a:t>VCPU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3640" y="2074093"/>
            <a:ext cx="1381590" cy="1853161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0" y="2132856"/>
            <a:ext cx="1080120" cy="115078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526250" y="2636912"/>
            <a:ext cx="126983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 dirty="0" smtClean="0"/>
              <a:t>Another</a:t>
            </a:r>
            <a:endParaRPr lang="en-US" sz="2400" b="1" dirty="0"/>
          </a:p>
          <a:p>
            <a:pPr algn="ctr">
              <a:lnSpc>
                <a:spcPct val="75000"/>
              </a:lnSpc>
            </a:pPr>
            <a:r>
              <a:rPr lang="en-US" sz="2400" b="1" dirty="0"/>
              <a:t>VCPU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14490" y="2060848"/>
            <a:ext cx="1381590" cy="1853161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038418" y="2636912"/>
            <a:ext cx="1152128" cy="70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600" b="1" dirty="0" smtClean="0"/>
              <a:t>Dom0</a:t>
            </a:r>
            <a:endParaRPr lang="en-US" sz="2600" b="1" dirty="0"/>
          </a:p>
          <a:p>
            <a:pPr algn="ctr">
              <a:lnSpc>
                <a:spcPct val="75000"/>
              </a:lnSpc>
            </a:pPr>
            <a:r>
              <a:rPr lang="en-US" sz="2600" b="1" dirty="0"/>
              <a:t>VCPU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926658" y="2060848"/>
            <a:ext cx="1381590" cy="1853161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1133933" cy="1133933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1802275" y="1124744"/>
            <a:ext cx="3129765" cy="942787"/>
          </a:xfrm>
          <a:prstGeom prst="cloudCallout">
            <a:avLst>
              <a:gd name="adj1" fmla="val -565"/>
              <a:gd name="adj2" fmla="val 54227"/>
            </a:avLst>
          </a:prstGeom>
          <a:noFill/>
          <a:ln w="508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0100011...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1691680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3347864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5004048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4" name="Can 33"/>
          <p:cNvSpPr/>
          <p:nvPr/>
        </p:nvSpPr>
        <p:spPr>
          <a:xfrm>
            <a:off x="6660232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37"/>
    </mc:Choice>
    <mc:Fallback xmlns="">
      <p:transition advTm="373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Security Isolation by Virtualization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98606" y="3441724"/>
            <a:ext cx="6358083" cy="720080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Virtualization Layer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1259632" y="4341632"/>
            <a:ext cx="6422150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Computer  Hardware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18202" y="1212982"/>
            <a:ext cx="1381590" cy="2072002"/>
            <a:chOff x="935207" y="1419459"/>
            <a:chExt cx="1381590" cy="2072002"/>
          </a:xfrm>
        </p:grpSpPr>
        <p:grpSp>
          <p:nvGrpSpPr>
            <p:cNvPr id="23" name="Group 22"/>
            <p:cNvGrpSpPr/>
            <p:nvPr/>
          </p:nvGrpSpPr>
          <p:grpSpPr>
            <a:xfrm>
              <a:off x="935207" y="1911902"/>
              <a:ext cx="1381590" cy="1579559"/>
              <a:chOff x="1763688" y="1695878"/>
              <a:chExt cx="1381590" cy="157955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63688" y="1695878"/>
                <a:ext cx="1381590" cy="1574630"/>
              </a:xfrm>
              <a:prstGeom prst="rect">
                <a:avLst/>
              </a:prstGeom>
              <a:noFill/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63688" y="2782994"/>
                <a:ext cx="13815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Attacker</a:t>
                </a:r>
                <a:endParaRPr lang="en-US" sz="2600" b="1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1597" y="1762698"/>
                <a:ext cx="1133933" cy="1133933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118975" y="1419459"/>
              <a:ext cx="10140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VM</a:t>
              </a:r>
              <a:endParaRPr lang="en-US" sz="2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00192" y="1203434"/>
            <a:ext cx="1381590" cy="2081550"/>
            <a:chOff x="6574786" y="1419458"/>
            <a:chExt cx="1381590" cy="208155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4786" y="1921449"/>
              <a:ext cx="1381590" cy="1579559"/>
              <a:chOff x="6221466" y="1695878"/>
              <a:chExt cx="1381590" cy="157955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01" y="1700808"/>
                <a:ext cx="1080120" cy="115078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444208" y="2782994"/>
                <a:ext cx="11521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Victim</a:t>
                </a:r>
                <a:endParaRPr lang="en-US" sz="26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21466" y="1695878"/>
                <a:ext cx="1381590" cy="1574629"/>
              </a:xfrm>
              <a:prstGeom prst="rect">
                <a:avLst/>
              </a:prstGeom>
              <a:noFill/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786651" y="1419458"/>
              <a:ext cx="10140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VM</a:t>
              </a:r>
              <a:endParaRPr lang="en-US" sz="2600" b="1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4427984" y="1417638"/>
            <a:ext cx="0" cy="1862416"/>
          </a:xfrm>
          <a:prstGeom prst="line">
            <a:avLst/>
          </a:prstGeom>
          <a:ln w="1016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>
            <a:off x="3131840" y="2060848"/>
            <a:ext cx="2592288" cy="914465"/>
          </a:xfrm>
          <a:prstGeom prst="leftArrow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Crypto Keys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2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192"/>
    </mc:Choice>
    <mc:Fallback xmlns="">
      <p:transition advTm="35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Multi-Core Processors</a:t>
            </a:r>
          </a:p>
        </p:txBody>
      </p:sp>
      <p:cxnSp>
        <p:nvCxnSpPr>
          <p:cNvPr id="19" name="Straight Arrow Connector 18"/>
          <p:cNvCxnSpPr>
            <a:stCxn id="62" idx="2"/>
            <a:endCxn id="34" idx="1"/>
          </p:cNvCxnSpPr>
          <p:nvPr/>
        </p:nvCxnSpPr>
        <p:spPr>
          <a:xfrm>
            <a:off x="1230347" y="3861048"/>
            <a:ext cx="1217417" cy="864096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0" idx="2"/>
          </p:cNvCxnSpPr>
          <p:nvPr/>
        </p:nvCxnSpPr>
        <p:spPr>
          <a:xfrm flipH="1">
            <a:off x="7344308" y="3937986"/>
            <a:ext cx="288032" cy="822970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0" idx="2"/>
            <a:endCxn id="36" idx="1"/>
          </p:cNvCxnSpPr>
          <p:nvPr/>
        </p:nvCxnSpPr>
        <p:spPr>
          <a:xfrm>
            <a:off x="2814523" y="3886876"/>
            <a:ext cx="1289425" cy="838268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7" idx="2"/>
            <a:endCxn id="37" idx="1"/>
          </p:cNvCxnSpPr>
          <p:nvPr/>
        </p:nvCxnSpPr>
        <p:spPr>
          <a:xfrm flipH="1">
            <a:off x="5760132" y="3914009"/>
            <a:ext cx="345153" cy="811135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4" idx="2"/>
            <a:endCxn id="36" idx="1"/>
          </p:cNvCxnSpPr>
          <p:nvPr/>
        </p:nvCxnSpPr>
        <p:spPr>
          <a:xfrm flipH="1">
            <a:off x="4103948" y="3979249"/>
            <a:ext cx="479443" cy="745895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941545" y="2060848"/>
            <a:ext cx="1446879" cy="1892587"/>
            <a:chOff x="4863480" y="2992022"/>
            <a:chExt cx="1446879" cy="1892587"/>
          </a:xfrm>
        </p:grpSpPr>
        <p:sp>
          <p:nvSpPr>
            <p:cNvPr id="50" name="Rectangle 49"/>
            <p:cNvSpPr/>
            <p:nvPr/>
          </p:nvSpPr>
          <p:spPr>
            <a:xfrm>
              <a:off x="4863480" y="2992022"/>
              <a:ext cx="1381590" cy="1877138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8769" y="4144150"/>
              <a:ext cx="1381590" cy="74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b="1" dirty="0" smtClean="0"/>
                <a:t>Attacker</a:t>
              </a:r>
            </a:p>
            <a:p>
              <a:pPr algn="ctr">
                <a:lnSpc>
                  <a:spcPct val="80000"/>
                </a:lnSpc>
              </a:pPr>
              <a:r>
                <a:rPr lang="en-US" sz="2600" b="1" dirty="0" smtClean="0"/>
                <a:t>VCPU</a:t>
              </a:r>
              <a:endParaRPr lang="en-US" sz="2600" b="1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389" y="3058842"/>
              <a:ext cx="1133933" cy="1133933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>
          <a:xfrm>
            <a:off x="3861065" y="2060848"/>
            <a:ext cx="1381590" cy="1882423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92596" y="3238790"/>
            <a:ext cx="1381590" cy="74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 smtClean="0"/>
              <a:t>IPI</a:t>
            </a:r>
          </a:p>
          <a:p>
            <a:pPr algn="ctr">
              <a:lnSpc>
                <a:spcPct val="80000"/>
              </a:lnSpc>
            </a:pPr>
            <a:r>
              <a:rPr lang="en-US" sz="2600" b="1" dirty="0" smtClean="0"/>
              <a:t>VCPU</a:t>
            </a:r>
            <a:endParaRPr lang="en-US" sz="2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75400" y="3227606"/>
            <a:ext cx="1152128" cy="70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600" b="1" dirty="0"/>
              <a:t>Victim</a:t>
            </a:r>
          </a:p>
          <a:p>
            <a:pPr algn="ctr">
              <a:lnSpc>
                <a:spcPct val="75000"/>
              </a:lnSpc>
            </a:pPr>
            <a:r>
              <a:rPr lang="en-US" sz="2600" b="1" dirty="0"/>
              <a:t>VCPU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39552" y="2007887"/>
            <a:ext cx="1381590" cy="1853161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0" y="2132856"/>
            <a:ext cx="1080120" cy="115078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526250" y="2636912"/>
            <a:ext cx="126983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 b="1" dirty="0" smtClean="0"/>
              <a:t>Another</a:t>
            </a:r>
            <a:endParaRPr lang="en-US" sz="2400" b="1" dirty="0"/>
          </a:p>
          <a:p>
            <a:pPr algn="ctr">
              <a:lnSpc>
                <a:spcPct val="75000"/>
              </a:lnSpc>
            </a:pPr>
            <a:r>
              <a:rPr lang="en-US" sz="2400" b="1" dirty="0"/>
              <a:t>VCPU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14490" y="2060848"/>
            <a:ext cx="1381590" cy="1853161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23728" y="2033715"/>
            <a:ext cx="1381590" cy="1853161"/>
            <a:chOff x="6926658" y="2060848"/>
            <a:chExt cx="1381590" cy="1853161"/>
          </a:xfrm>
        </p:grpSpPr>
        <p:sp>
          <p:nvSpPr>
            <p:cNvPr id="69" name="TextBox 68"/>
            <p:cNvSpPr txBox="1"/>
            <p:nvPr/>
          </p:nvSpPr>
          <p:spPr>
            <a:xfrm>
              <a:off x="7038418" y="2636912"/>
              <a:ext cx="1152128" cy="70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2600" b="1" dirty="0" smtClean="0"/>
                <a:t>Dom0</a:t>
              </a:r>
              <a:endParaRPr lang="en-US" sz="2600" b="1" dirty="0"/>
            </a:p>
            <a:p>
              <a:pPr algn="ctr">
                <a:lnSpc>
                  <a:spcPct val="75000"/>
                </a:lnSpc>
              </a:pPr>
              <a:r>
                <a:rPr lang="en-US" sz="2600" b="1" dirty="0"/>
                <a:t>VCPU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26658" y="2060848"/>
              <a:ext cx="1381590" cy="1853161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1133933" cy="1133933"/>
          </a:xfrm>
          <a:prstGeom prst="rect">
            <a:avLst/>
          </a:prstGeom>
        </p:spPr>
      </p:pic>
      <p:sp>
        <p:nvSpPr>
          <p:cNvPr id="33" name="Cloud Callout 32"/>
          <p:cNvSpPr/>
          <p:nvPr/>
        </p:nvSpPr>
        <p:spPr>
          <a:xfrm>
            <a:off x="6050747" y="1124744"/>
            <a:ext cx="3129765" cy="942787"/>
          </a:xfrm>
          <a:prstGeom prst="cloudCallout">
            <a:avLst>
              <a:gd name="adj1" fmla="val -565"/>
              <a:gd name="adj2" fmla="val 54227"/>
            </a:avLst>
          </a:prstGeom>
          <a:noFill/>
          <a:ln w="508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..#####...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4" name="Can 33"/>
          <p:cNvSpPr/>
          <p:nvPr/>
        </p:nvSpPr>
        <p:spPr>
          <a:xfrm>
            <a:off x="1691680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6" name="Can 35"/>
          <p:cNvSpPr/>
          <p:nvPr/>
        </p:nvSpPr>
        <p:spPr>
          <a:xfrm>
            <a:off x="3347864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7" name="Can 36"/>
          <p:cNvSpPr/>
          <p:nvPr/>
        </p:nvSpPr>
        <p:spPr>
          <a:xfrm>
            <a:off x="5004048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8" name="Can 37"/>
          <p:cNvSpPr/>
          <p:nvPr/>
        </p:nvSpPr>
        <p:spPr>
          <a:xfrm>
            <a:off x="6660232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447"/>
    </mc:Choice>
    <mc:Fallback xmlns="">
      <p:transition advTm="1744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Multi-Core Processors</a:t>
            </a:r>
          </a:p>
        </p:txBody>
      </p:sp>
      <p:cxnSp>
        <p:nvCxnSpPr>
          <p:cNvPr id="19" name="Straight Arrow Connector 18"/>
          <p:cNvCxnSpPr>
            <a:stCxn id="62" idx="2"/>
            <a:endCxn id="39" idx="1"/>
          </p:cNvCxnSpPr>
          <p:nvPr/>
        </p:nvCxnSpPr>
        <p:spPr>
          <a:xfrm>
            <a:off x="6113453" y="3914009"/>
            <a:ext cx="1302863" cy="811135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0" idx="2"/>
            <a:endCxn id="39" idx="1"/>
          </p:cNvCxnSpPr>
          <p:nvPr/>
        </p:nvCxnSpPr>
        <p:spPr>
          <a:xfrm flipH="1">
            <a:off x="7416316" y="3937986"/>
            <a:ext cx="216024" cy="787158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0" idx="2"/>
            <a:endCxn id="37" idx="1"/>
          </p:cNvCxnSpPr>
          <p:nvPr/>
        </p:nvCxnSpPr>
        <p:spPr>
          <a:xfrm>
            <a:off x="2814523" y="3886876"/>
            <a:ext cx="1289425" cy="838268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7" idx="2"/>
            <a:endCxn id="36" idx="1"/>
          </p:cNvCxnSpPr>
          <p:nvPr/>
        </p:nvCxnSpPr>
        <p:spPr>
          <a:xfrm>
            <a:off x="1216909" y="3898356"/>
            <a:ext cx="1230855" cy="826788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4" idx="2"/>
            <a:endCxn id="38" idx="1"/>
          </p:cNvCxnSpPr>
          <p:nvPr/>
        </p:nvCxnSpPr>
        <p:spPr>
          <a:xfrm>
            <a:off x="4583391" y="3979249"/>
            <a:ext cx="1176741" cy="745895"/>
          </a:xfrm>
          <a:prstGeom prst="straightConnector1">
            <a:avLst/>
          </a:prstGeom>
          <a:ln w="635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941545" y="2060848"/>
            <a:ext cx="1446879" cy="1892587"/>
            <a:chOff x="4863480" y="2992022"/>
            <a:chExt cx="1446879" cy="1892587"/>
          </a:xfrm>
        </p:grpSpPr>
        <p:sp>
          <p:nvSpPr>
            <p:cNvPr id="50" name="Rectangle 49"/>
            <p:cNvSpPr/>
            <p:nvPr/>
          </p:nvSpPr>
          <p:spPr>
            <a:xfrm>
              <a:off x="4863480" y="2992022"/>
              <a:ext cx="1381590" cy="1877138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8769" y="4144150"/>
              <a:ext cx="1381590" cy="74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b="1" dirty="0" smtClean="0"/>
                <a:t>Attacker</a:t>
              </a:r>
            </a:p>
            <a:p>
              <a:pPr algn="ctr">
                <a:lnSpc>
                  <a:spcPct val="80000"/>
                </a:lnSpc>
              </a:pPr>
              <a:r>
                <a:rPr lang="en-US" sz="2600" b="1" dirty="0" smtClean="0"/>
                <a:t>VCPU</a:t>
              </a:r>
              <a:endParaRPr lang="en-US" sz="2600" b="1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389" y="3058842"/>
              <a:ext cx="1133933" cy="1133933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>
          <a:xfrm>
            <a:off x="3861065" y="2060848"/>
            <a:ext cx="1381590" cy="1882423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92596" y="3238790"/>
            <a:ext cx="1381590" cy="74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 smtClean="0"/>
              <a:t>IPI</a:t>
            </a:r>
          </a:p>
          <a:p>
            <a:pPr algn="ctr">
              <a:lnSpc>
                <a:spcPct val="80000"/>
              </a:lnSpc>
            </a:pPr>
            <a:r>
              <a:rPr lang="en-US" sz="2600" b="1" dirty="0" smtClean="0"/>
              <a:t>VCPU</a:t>
            </a:r>
            <a:endParaRPr lang="en-US" sz="2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422658" y="2060848"/>
            <a:ext cx="1381590" cy="1858963"/>
            <a:chOff x="563640" y="2074093"/>
            <a:chExt cx="1381590" cy="1858963"/>
          </a:xfrm>
        </p:grpSpPr>
        <p:sp>
          <p:nvSpPr>
            <p:cNvPr id="61" name="TextBox 60"/>
            <p:cNvSpPr txBox="1"/>
            <p:nvPr/>
          </p:nvSpPr>
          <p:spPr>
            <a:xfrm>
              <a:off x="675400" y="3227606"/>
              <a:ext cx="1152128" cy="70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2600" b="1" dirty="0"/>
                <a:t>Victim</a:t>
              </a:r>
            </a:p>
            <a:p>
              <a:pPr algn="ctr">
                <a:lnSpc>
                  <a:spcPct val="75000"/>
                </a:lnSpc>
              </a:pPr>
              <a:r>
                <a:rPr lang="en-US" sz="2600" b="1" dirty="0"/>
                <a:t>VCPU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63640" y="2074093"/>
              <a:ext cx="1381590" cy="1853161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0" y="2132856"/>
              <a:ext cx="1080120" cy="115078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26114" y="2045195"/>
            <a:ext cx="1381590" cy="1853161"/>
            <a:chOff x="5414490" y="2060848"/>
            <a:chExt cx="1381590" cy="1853161"/>
          </a:xfrm>
        </p:grpSpPr>
        <p:sp>
          <p:nvSpPr>
            <p:cNvPr id="66" name="TextBox 65"/>
            <p:cNvSpPr txBox="1"/>
            <p:nvPr/>
          </p:nvSpPr>
          <p:spPr>
            <a:xfrm>
              <a:off x="5526250" y="2636912"/>
              <a:ext cx="1269830" cy="65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2400" b="1" dirty="0" smtClean="0"/>
                <a:t>Another</a:t>
              </a:r>
              <a:endParaRPr lang="en-US" sz="2400" b="1" dirty="0"/>
            </a:p>
            <a:p>
              <a:pPr algn="ctr">
                <a:lnSpc>
                  <a:spcPct val="75000"/>
                </a:lnSpc>
              </a:pPr>
              <a:r>
                <a:rPr lang="en-US" sz="2400" b="1" dirty="0"/>
                <a:t>VCPU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14490" y="2060848"/>
              <a:ext cx="1381590" cy="1853161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3728" y="2033715"/>
            <a:ext cx="1381590" cy="1853161"/>
            <a:chOff x="6926658" y="2060848"/>
            <a:chExt cx="1381590" cy="1853161"/>
          </a:xfrm>
        </p:grpSpPr>
        <p:sp>
          <p:nvSpPr>
            <p:cNvPr id="69" name="TextBox 68"/>
            <p:cNvSpPr txBox="1"/>
            <p:nvPr/>
          </p:nvSpPr>
          <p:spPr>
            <a:xfrm>
              <a:off x="7038418" y="2636912"/>
              <a:ext cx="1152128" cy="70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2600" b="1" dirty="0" smtClean="0"/>
                <a:t>Dom0</a:t>
              </a:r>
              <a:endParaRPr lang="en-US" sz="2600" b="1" dirty="0"/>
            </a:p>
            <a:p>
              <a:pPr algn="ctr">
                <a:lnSpc>
                  <a:spcPct val="75000"/>
                </a:lnSpc>
              </a:pPr>
              <a:r>
                <a:rPr lang="en-US" sz="2600" b="1" dirty="0"/>
                <a:t>VCPU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26658" y="2060848"/>
              <a:ext cx="1381590" cy="1853161"/>
            </a:xfrm>
            <a:prstGeom prst="rect">
              <a:avLst/>
            </a:prstGeom>
            <a:noFill/>
            <a:ln w="508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1133933" cy="1133933"/>
          </a:xfrm>
          <a:prstGeom prst="rect">
            <a:avLst/>
          </a:prstGeom>
        </p:spPr>
      </p:pic>
      <p:sp>
        <p:nvSpPr>
          <p:cNvPr id="33" name="Cloud Callout 32"/>
          <p:cNvSpPr/>
          <p:nvPr/>
        </p:nvSpPr>
        <p:spPr>
          <a:xfrm>
            <a:off x="6050747" y="1124744"/>
            <a:ext cx="3129765" cy="942787"/>
          </a:xfrm>
          <a:prstGeom prst="cloudCallout">
            <a:avLst>
              <a:gd name="adj1" fmla="val -565"/>
              <a:gd name="adj2" fmla="val 54227"/>
            </a:avLst>
          </a:prstGeom>
          <a:noFill/>
          <a:ln w="508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##10100...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6" name="Can 35"/>
          <p:cNvSpPr/>
          <p:nvPr/>
        </p:nvSpPr>
        <p:spPr>
          <a:xfrm>
            <a:off x="1691680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7" name="Can 36"/>
          <p:cNvSpPr/>
          <p:nvPr/>
        </p:nvSpPr>
        <p:spPr>
          <a:xfrm>
            <a:off x="3347864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8" name="Can 37"/>
          <p:cNvSpPr/>
          <p:nvPr/>
        </p:nvSpPr>
        <p:spPr>
          <a:xfrm>
            <a:off x="5004048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9" name="Can 38"/>
          <p:cNvSpPr/>
          <p:nvPr/>
        </p:nvSpPr>
        <p:spPr>
          <a:xfrm>
            <a:off x="6660232" y="4725144"/>
            <a:ext cx="1512168" cy="1548364"/>
          </a:xfrm>
          <a:prstGeom prst="can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L1</a:t>
            </a:r>
          </a:p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chemeClr val="tx1"/>
                </a:solidFill>
              </a:rPr>
              <a:t>I-Cache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858"/>
    </mc:Choice>
    <mc:Fallback xmlns="">
      <p:transition advTm="1685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From an Attacker’s Perspective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525174"/>
            <a:ext cx="1133933" cy="11339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03648" y="1553101"/>
            <a:ext cx="7150221" cy="4252163"/>
            <a:chOff x="1187624" y="1553101"/>
            <a:chExt cx="7150221" cy="4252163"/>
          </a:xfrm>
        </p:grpSpPr>
        <p:sp>
          <p:nvSpPr>
            <p:cNvPr id="4" name="Rectangle 3"/>
            <p:cNvSpPr/>
            <p:nvPr/>
          </p:nvSpPr>
          <p:spPr>
            <a:xfrm>
              <a:off x="1331640" y="1553101"/>
              <a:ext cx="6934912" cy="42473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#####</a:t>
              </a: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1001111010</a:t>
              </a:r>
              <a:r>
                <a:rPr lang="en-US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####</a:t>
              </a:r>
            </a:p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#</a:t>
              </a:r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0111101011</a:t>
              </a:r>
              <a:r>
                <a:rPr lang="en-US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########</a:t>
              </a:r>
            </a:p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####</a:t>
              </a:r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110101101</a:t>
              </a:r>
              <a:r>
                <a:rPr lang="en-US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#####</a:t>
              </a:r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</a:t>
              </a:r>
              <a:endPara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1101110</a:t>
              </a:r>
              <a:r>
                <a:rPr lang="en-US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############</a:t>
              </a:r>
            </a:p>
            <a:p>
              <a:r>
                <a:rPr lang="en-US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 ###########........</a:t>
              </a:r>
              <a:endPara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1187624" y="1557947"/>
              <a:ext cx="7150221" cy="4247317"/>
            </a:xfrm>
            <a:prstGeom prst="wedgeRoundRectCallout">
              <a:avLst>
                <a:gd name="adj1" fmla="val -58105"/>
                <a:gd name="adj2" fmla="val 39818"/>
                <a:gd name="adj3" fmla="val 16667"/>
              </a:avLst>
            </a:prstGeom>
            <a:noFill/>
            <a:ln w="63500" cmpd="tri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52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760"/>
    </mc:Choice>
    <mc:Fallback xmlns="">
      <p:transition advTm="3076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1743199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Cross-VM Side Channel Probing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128" y="1743199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Cache </a:t>
            </a:r>
            <a:r>
              <a:rPr lang="en-US" sz="2800" b="1" dirty="0" smtClean="0">
                <a:solidFill>
                  <a:schemeClr val="tx1"/>
                </a:solidFill>
              </a:rPr>
              <a:t>Pattern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lassification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4551511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Noise </a:t>
            </a:r>
            <a:r>
              <a:rPr lang="en-US" sz="2800" b="1" dirty="0" smtClean="0">
                <a:solidFill>
                  <a:schemeClr val="tx1"/>
                </a:solidFill>
              </a:rPr>
              <a:t>Reduction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4568060"/>
            <a:ext cx="2232248" cy="1440160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Code-Path </a:t>
            </a:r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eassembly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3275856" y="2463279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9" idx="0"/>
          </p:cNvCxnSpPr>
          <p:nvPr/>
        </p:nvCxnSpPr>
        <p:spPr>
          <a:xfrm rot="5400000">
            <a:off x="3815916" y="1527175"/>
            <a:ext cx="1368152" cy="468052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>
            <a:off x="3275856" y="5271591"/>
            <a:ext cx="2448272" cy="1654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59832" y="2021939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Vectors of cache measurements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2266" y="3432482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Sequences of SVM-classified labels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864198"/>
            <a:ext cx="240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Fragments of code path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1721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68306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50318" y="5991671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68306" y="5991670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28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58"/>
    </mc:Choice>
    <mc:Fallback xmlns="">
      <p:transition advTm="555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Code-Path Reassembly</a:t>
            </a:r>
            <a:endParaRPr lang="en-US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4" y="5454321"/>
            <a:ext cx="1133933" cy="1133933"/>
          </a:xfrm>
          <a:prstGeom prst="rect">
            <a:avLst/>
          </a:prstGeom>
        </p:spPr>
      </p:pic>
      <p:sp>
        <p:nvSpPr>
          <p:cNvPr id="3" name="Can 2"/>
          <p:cNvSpPr/>
          <p:nvPr/>
        </p:nvSpPr>
        <p:spPr>
          <a:xfrm>
            <a:off x="1115616" y="1772816"/>
            <a:ext cx="7488832" cy="2980221"/>
          </a:xfrm>
          <a:prstGeom prst="can">
            <a:avLst>
              <a:gd name="adj" fmla="val 11310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51720" y="2060848"/>
            <a:ext cx="3695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100111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0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0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4003" y="3265823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0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99792" y="2689759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0111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01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75940" y="3829707"/>
            <a:ext cx="3512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1101110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716016" y="4869160"/>
            <a:ext cx="742915" cy="79208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135463" y="5589240"/>
            <a:ext cx="6146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100111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*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*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1101110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87315"/>
            <a:ext cx="1282829" cy="1484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4992656"/>
            <a:ext cx="270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No </a:t>
            </a:r>
            <a:r>
              <a:rPr lang="en-US" sz="2400" b="1" i="1" dirty="0"/>
              <a:t>e</a:t>
            </a:r>
            <a:r>
              <a:rPr lang="en-US" sz="2400" b="1" i="1" dirty="0" smtClean="0"/>
              <a:t>rror bit!</a:t>
            </a:r>
            <a:endParaRPr lang="en-US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473043" y="4725144"/>
            <a:ext cx="3164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Assembly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3176"/>
            <a:ext cx="425104" cy="405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7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767"/>
    </mc:Choice>
    <mc:Fallback xmlns="">
      <p:transition advTm="63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DP/Graph Solution</a:t>
            </a:r>
            <a:endParaRPr lang="en-US" b="1" dirty="0"/>
          </a:p>
        </p:txBody>
      </p:sp>
      <p:sp>
        <p:nvSpPr>
          <p:cNvPr id="4" name="Flowchart: Connector 3"/>
          <p:cNvSpPr/>
          <p:nvPr/>
        </p:nvSpPr>
        <p:spPr>
          <a:xfrm>
            <a:off x="755576" y="1785392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801260" y="2292815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596302" y="5589360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75910" y="3207919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635896" y="3687122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121260" y="4293096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4"/>
            <a:endCxn id="7" idx="0"/>
          </p:cNvCxnSpPr>
          <p:nvPr/>
        </p:nvCxnSpPr>
        <p:spPr>
          <a:xfrm flipH="1">
            <a:off x="1053952" y="2577480"/>
            <a:ext cx="79666" cy="630439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7" idx="7"/>
          </p:cNvCxnSpPr>
          <p:nvPr/>
        </p:nvCxnSpPr>
        <p:spPr>
          <a:xfrm flipH="1">
            <a:off x="1321268" y="2688859"/>
            <a:ext cx="1479992" cy="635059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 flipH="1">
            <a:off x="2499302" y="3084903"/>
            <a:ext cx="680000" cy="1208193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0"/>
            <a:endCxn id="5" idx="5"/>
          </p:cNvCxnSpPr>
          <p:nvPr/>
        </p:nvCxnSpPr>
        <p:spPr>
          <a:xfrm flipH="1" flipV="1">
            <a:off x="3446618" y="2968904"/>
            <a:ext cx="567320" cy="71821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7" idx="6"/>
          </p:cNvCxnSpPr>
          <p:nvPr/>
        </p:nvCxnSpPr>
        <p:spPr>
          <a:xfrm flipH="1" flipV="1">
            <a:off x="1431994" y="3603963"/>
            <a:ext cx="2203902" cy="479203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1"/>
            <a:endCxn id="7" idx="4"/>
          </p:cNvCxnSpPr>
          <p:nvPr/>
        </p:nvCxnSpPr>
        <p:spPr>
          <a:xfrm flipH="1" flipV="1">
            <a:off x="1053952" y="4000007"/>
            <a:ext cx="653076" cy="1705352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1"/>
            <a:endCxn id="7" idx="5"/>
          </p:cNvCxnSpPr>
          <p:nvPr/>
        </p:nvCxnSpPr>
        <p:spPr>
          <a:xfrm flipH="1" flipV="1">
            <a:off x="1321268" y="3884008"/>
            <a:ext cx="910718" cy="525087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  <a:endCxn id="6" idx="0"/>
          </p:cNvCxnSpPr>
          <p:nvPr/>
        </p:nvCxnSpPr>
        <p:spPr>
          <a:xfrm flipH="1">
            <a:off x="1974344" y="4969185"/>
            <a:ext cx="257642" cy="620175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3"/>
            <a:endCxn id="6" idx="7"/>
          </p:cNvCxnSpPr>
          <p:nvPr/>
        </p:nvCxnSpPr>
        <p:spPr>
          <a:xfrm flipH="1">
            <a:off x="2241660" y="4363211"/>
            <a:ext cx="1504962" cy="134214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1"/>
            <a:endCxn id="4" idx="5"/>
          </p:cNvCxnSpPr>
          <p:nvPr/>
        </p:nvCxnSpPr>
        <p:spPr>
          <a:xfrm flipH="1" flipV="1">
            <a:off x="1400934" y="2461481"/>
            <a:ext cx="2345688" cy="134164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724128" y="1768575"/>
            <a:ext cx="2377726" cy="55399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1001011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0" name="Straight Connector 49"/>
          <p:cNvCxnSpPr>
            <a:stCxn id="49" idx="1"/>
            <a:endCxn id="5" idx="6"/>
          </p:cNvCxnSpPr>
          <p:nvPr/>
        </p:nvCxnSpPr>
        <p:spPr>
          <a:xfrm flipH="1">
            <a:off x="3557344" y="2045574"/>
            <a:ext cx="2166784" cy="643285"/>
          </a:xfrm>
          <a:prstGeom prst="line">
            <a:avLst/>
          </a:prstGeom>
          <a:ln w="25400">
            <a:solidFill>
              <a:schemeClr val="accent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889848" y="5239740"/>
            <a:ext cx="2377726" cy="58477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0101010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5" name="Straight Connector 54"/>
          <p:cNvCxnSpPr>
            <a:stCxn id="54" idx="1"/>
            <a:endCxn id="9" idx="5"/>
          </p:cNvCxnSpPr>
          <p:nvPr/>
        </p:nvCxnSpPr>
        <p:spPr>
          <a:xfrm flipH="1" flipV="1">
            <a:off x="4281254" y="4363211"/>
            <a:ext cx="1608594" cy="1168917"/>
          </a:xfrm>
          <a:prstGeom prst="line">
            <a:avLst/>
          </a:prstGeom>
          <a:ln w="25400">
            <a:solidFill>
              <a:schemeClr val="accent1"/>
            </a:solidFill>
            <a:headEnd type="triangle"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 Diagonal Corner Rectangle 60"/>
          <p:cNvSpPr/>
          <p:nvPr/>
        </p:nvSpPr>
        <p:spPr>
          <a:xfrm>
            <a:off x="5436096" y="3207919"/>
            <a:ext cx="2665758" cy="1085177"/>
          </a:xfrm>
          <a:prstGeom prst="round2Diag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61" idx="2"/>
          </p:cNvCxnSpPr>
          <p:nvPr/>
        </p:nvCxnSpPr>
        <p:spPr>
          <a:xfrm flipH="1" flipV="1">
            <a:off x="3746622" y="3323918"/>
            <a:ext cx="1689474" cy="426590"/>
          </a:xfrm>
          <a:prstGeom prst="line">
            <a:avLst/>
          </a:prstGeom>
          <a:ln w="25400">
            <a:solidFill>
              <a:schemeClr val="accent2"/>
            </a:solidFill>
            <a:headEnd type="triangle"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790462" y="3234631"/>
            <a:ext cx="1553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1001011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13718" y="3675638"/>
            <a:ext cx="16706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0101-010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Correcting False Alignment</a:t>
            </a:r>
            <a:endParaRPr lang="en-US" b="1" dirty="0"/>
          </a:p>
        </p:txBody>
      </p:sp>
      <p:sp>
        <p:nvSpPr>
          <p:cNvPr id="4" name="Flowchart: Connector 3"/>
          <p:cNvSpPr/>
          <p:nvPr/>
        </p:nvSpPr>
        <p:spPr>
          <a:xfrm>
            <a:off x="755576" y="1785392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801260" y="2292815"/>
            <a:ext cx="756084" cy="79208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596302" y="5589360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75910" y="3207919"/>
            <a:ext cx="756084" cy="79208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635896" y="3687122"/>
            <a:ext cx="756084" cy="79208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121260" y="4293096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4"/>
            <a:endCxn id="7" idx="0"/>
          </p:cNvCxnSpPr>
          <p:nvPr/>
        </p:nvCxnSpPr>
        <p:spPr>
          <a:xfrm flipH="1">
            <a:off x="1053952" y="2577480"/>
            <a:ext cx="79666" cy="630439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7" idx="7"/>
          </p:cNvCxnSpPr>
          <p:nvPr/>
        </p:nvCxnSpPr>
        <p:spPr>
          <a:xfrm flipH="1">
            <a:off x="1321268" y="2688859"/>
            <a:ext cx="1479992" cy="63505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 flipH="1">
            <a:off x="2499302" y="3084903"/>
            <a:ext cx="680000" cy="1208193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0"/>
            <a:endCxn id="5" idx="5"/>
          </p:cNvCxnSpPr>
          <p:nvPr/>
        </p:nvCxnSpPr>
        <p:spPr>
          <a:xfrm flipH="1" flipV="1">
            <a:off x="3446618" y="2968904"/>
            <a:ext cx="567320" cy="71821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7" idx="6"/>
          </p:cNvCxnSpPr>
          <p:nvPr/>
        </p:nvCxnSpPr>
        <p:spPr>
          <a:xfrm flipH="1" flipV="1">
            <a:off x="1431994" y="3603963"/>
            <a:ext cx="2203902" cy="47920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1"/>
            <a:endCxn id="7" idx="4"/>
          </p:cNvCxnSpPr>
          <p:nvPr/>
        </p:nvCxnSpPr>
        <p:spPr>
          <a:xfrm flipH="1" flipV="1">
            <a:off x="1053952" y="4000007"/>
            <a:ext cx="653076" cy="1705352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1"/>
            <a:endCxn id="7" idx="5"/>
          </p:cNvCxnSpPr>
          <p:nvPr/>
        </p:nvCxnSpPr>
        <p:spPr>
          <a:xfrm flipH="1" flipV="1">
            <a:off x="1321268" y="3884008"/>
            <a:ext cx="910718" cy="525087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  <a:endCxn id="6" idx="0"/>
          </p:cNvCxnSpPr>
          <p:nvPr/>
        </p:nvCxnSpPr>
        <p:spPr>
          <a:xfrm flipH="1">
            <a:off x="1974344" y="4969185"/>
            <a:ext cx="257642" cy="620175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3"/>
            <a:endCxn id="6" idx="7"/>
          </p:cNvCxnSpPr>
          <p:nvPr/>
        </p:nvCxnSpPr>
        <p:spPr>
          <a:xfrm flipH="1">
            <a:off x="2241660" y="4363211"/>
            <a:ext cx="1504962" cy="134214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1"/>
            <a:endCxn id="4" idx="5"/>
          </p:cNvCxnSpPr>
          <p:nvPr/>
        </p:nvCxnSpPr>
        <p:spPr>
          <a:xfrm flipH="1" flipV="1">
            <a:off x="1400934" y="2461481"/>
            <a:ext cx="2345688" cy="134164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 Diagonal Corner Rectangle 60"/>
          <p:cNvSpPr/>
          <p:nvPr/>
        </p:nvSpPr>
        <p:spPr>
          <a:xfrm>
            <a:off x="6012063" y="3300975"/>
            <a:ext cx="2665758" cy="1085177"/>
          </a:xfrm>
          <a:prstGeom prst="round2Diag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61" idx="2"/>
          </p:cNvCxnSpPr>
          <p:nvPr/>
        </p:nvCxnSpPr>
        <p:spPr>
          <a:xfrm flipH="1" flipV="1">
            <a:off x="3746622" y="3328013"/>
            <a:ext cx="2265441" cy="515551"/>
          </a:xfrm>
          <a:prstGeom prst="line">
            <a:avLst/>
          </a:prstGeom>
          <a:ln w="25400">
            <a:solidFill>
              <a:schemeClr val="accent2"/>
            </a:solidFill>
            <a:headEnd type="triangle"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 Diagonal Corner Rectangle 26"/>
          <p:cNvSpPr/>
          <p:nvPr/>
        </p:nvSpPr>
        <p:spPr>
          <a:xfrm>
            <a:off x="3346304" y="5265560"/>
            <a:ext cx="3143461" cy="1085177"/>
          </a:xfrm>
          <a:prstGeom prst="round2Diag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3"/>
          </p:cNvCxnSpPr>
          <p:nvPr/>
        </p:nvCxnSpPr>
        <p:spPr>
          <a:xfrm flipH="1" flipV="1">
            <a:off x="3179302" y="4000007"/>
            <a:ext cx="1738733" cy="1265553"/>
          </a:xfrm>
          <a:prstGeom prst="line">
            <a:avLst/>
          </a:prstGeom>
          <a:ln w="25400">
            <a:solidFill>
              <a:schemeClr val="accent2"/>
            </a:solidFill>
            <a:headEnd type="triangle"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>
          <a:xfrm>
            <a:off x="3346305" y="1196341"/>
            <a:ext cx="2665758" cy="1085177"/>
          </a:xfrm>
          <a:prstGeom prst="round2Diag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2" idx="2"/>
          </p:cNvCxnSpPr>
          <p:nvPr/>
        </p:nvCxnSpPr>
        <p:spPr>
          <a:xfrm flipH="1">
            <a:off x="2352386" y="1738930"/>
            <a:ext cx="993919" cy="1153769"/>
          </a:xfrm>
          <a:prstGeom prst="line">
            <a:avLst/>
          </a:prstGeom>
          <a:ln w="25400">
            <a:solidFill>
              <a:schemeClr val="accent2"/>
            </a:solidFill>
            <a:headEnd type="triangle"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673807" y="1215879"/>
            <a:ext cx="1553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0101001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83968" y="1628800"/>
            <a:ext cx="1553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1001011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28184" y="3336532"/>
            <a:ext cx="1553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1001011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88224" y="3721388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0101-010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4F81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79912" y="5323274"/>
            <a:ext cx="1553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0101001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79912" y="5661248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0101-010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4F81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8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Cross-Fragments Error Correction</a:t>
            </a:r>
            <a:endParaRPr lang="en-US" b="1" dirty="0"/>
          </a:p>
        </p:txBody>
      </p:sp>
      <p:sp>
        <p:nvSpPr>
          <p:cNvPr id="4" name="Flowchart: Connector 3"/>
          <p:cNvSpPr/>
          <p:nvPr/>
        </p:nvSpPr>
        <p:spPr>
          <a:xfrm>
            <a:off x="755576" y="1785392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801260" y="2292815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596302" y="5589360"/>
            <a:ext cx="756084" cy="79208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E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675910" y="3207919"/>
            <a:ext cx="756084" cy="79208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sp>
        <p:nvSpPr>
          <p:cNvPr id="9" name="Flowchart: Connector 8"/>
          <p:cNvSpPr/>
          <p:nvPr/>
        </p:nvSpPr>
        <p:spPr>
          <a:xfrm>
            <a:off x="3635896" y="3687122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121260" y="4293096"/>
            <a:ext cx="756084" cy="79208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13" name="Straight Connector 12"/>
          <p:cNvCxnSpPr>
            <a:stCxn id="4" idx="4"/>
            <a:endCxn id="7" idx="0"/>
          </p:cNvCxnSpPr>
          <p:nvPr/>
        </p:nvCxnSpPr>
        <p:spPr>
          <a:xfrm flipH="1">
            <a:off x="1053952" y="2577480"/>
            <a:ext cx="79666" cy="630439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7" idx="7"/>
          </p:cNvCxnSpPr>
          <p:nvPr/>
        </p:nvCxnSpPr>
        <p:spPr>
          <a:xfrm flipH="1">
            <a:off x="1321268" y="2688859"/>
            <a:ext cx="1479992" cy="635059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 flipH="1">
            <a:off x="2499302" y="3084903"/>
            <a:ext cx="680000" cy="1208193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0"/>
            <a:endCxn id="5" idx="5"/>
          </p:cNvCxnSpPr>
          <p:nvPr/>
        </p:nvCxnSpPr>
        <p:spPr>
          <a:xfrm flipH="1" flipV="1">
            <a:off x="3446618" y="2968904"/>
            <a:ext cx="567320" cy="71821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7" idx="6"/>
          </p:cNvCxnSpPr>
          <p:nvPr/>
        </p:nvCxnSpPr>
        <p:spPr>
          <a:xfrm flipH="1" flipV="1">
            <a:off x="1431994" y="3603963"/>
            <a:ext cx="2203902" cy="479203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1"/>
            <a:endCxn id="7" idx="4"/>
          </p:cNvCxnSpPr>
          <p:nvPr/>
        </p:nvCxnSpPr>
        <p:spPr>
          <a:xfrm flipH="1" flipV="1">
            <a:off x="1053952" y="4000007"/>
            <a:ext cx="653076" cy="1705352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1"/>
            <a:endCxn id="7" idx="5"/>
          </p:cNvCxnSpPr>
          <p:nvPr/>
        </p:nvCxnSpPr>
        <p:spPr>
          <a:xfrm flipH="1" flipV="1">
            <a:off x="1321268" y="3884008"/>
            <a:ext cx="910718" cy="52508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  <a:endCxn id="6" idx="0"/>
          </p:cNvCxnSpPr>
          <p:nvPr/>
        </p:nvCxnSpPr>
        <p:spPr>
          <a:xfrm flipH="1">
            <a:off x="1974344" y="4969185"/>
            <a:ext cx="257642" cy="62017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3"/>
            <a:endCxn id="6" idx="7"/>
          </p:cNvCxnSpPr>
          <p:nvPr/>
        </p:nvCxnSpPr>
        <p:spPr>
          <a:xfrm flipH="1">
            <a:off x="2241660" y="4363211"/>
            <a:ext cx="1504962" cy="134214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1"/>
            <a:endCxn id="4" idx="5"/>
          </p:cNvCxnSpPr>
          <p:nvPr/>
        </p:nvCxnSpPr>
        <p:spPr>
          <a:xfrm flipH="1" flipV="1">
            <a:off x="1400934" y="2461481"/>
            <a:ext cx="2345688" cy="134164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Diagonal Corner Rectangle 30"/>
          <p:cNvSpPr/>
          <p:nvPr/>
        </p:nvSpPr>
        <p:spPr>
          <a:xfrm>
            <a:off x="5076056" y="1988840"/>
            <a:ext cx="2880320" cy="1501735"/>
          </a:xfrm>
          <a:prstGeom prst="round2Diag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55895" y="2012267"/>
            <a:ext cx="1553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0101001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54457" y="2438142"/>
            <a:ext cx="14750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1010-11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56176" y="2905800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010-11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4F81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46014" y="2012267"/>
            <a:ext cx="5229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A: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33190" y="2442954"/>
            <a:ext cx="5325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D: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54029" y="2921189"/>
            <a:ext cx="4780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E: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Round Diagonal Corner Rectangle 40"/>
          <p:cNvSpPr/>
          <p:nvPr/>
        </p:nvSpPr>
        <p:spPr>
          <a:xfrm>
            <a:off x="5076056" y="4303529"/>
            <a:ext cx="2880320" cy="1501735"/>
          </a:xfrm>
          <a:prstGeom prst="round2Diag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781670" y="4326956"/>
            <a:ext cx="16706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01010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77236" y="4752831"/>
            <a:ext cx="14750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1010-11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6176" y="5157192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010-11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4F81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46014" y="4326956"/>
            <a:ext cx="5229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A: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33190" y="4757643"/>
            <a:ext cx="5325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D: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54029" y="5235878"/>
            <a:ext cx="4780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E: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156176" y="3603963"/>
            <a:ext cx="675826" cy="689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Fragments Stitching</a:t>
            </a:r>
            <a:endParaRPr lang="en-US" b="1" dirty="0"/>
          </a:p>
        </p:txBody>
      </p:sp>
      <p:sp>
        <p:nvSpPr>
          <p:cNvPr id="4" name="Flowchart: Connector 3"/>
          <p:cNvSpPr/>
          <p:nvPr/>
        </p:nvSpPr>
        <p:spPr>
          <a:xfrm>
            <a:off x="755576" y="1785392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F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2801260" y="2292815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B</a:t>
            </a:r>
            <a:endParaRPr lang="en-US" sz="3000" dirty="0"/>
          </a:p>
        </p:txBody>
      </p:sp>
      <p:sp>
        <p:nvSpPr>
          <p:cNvPr id="6" name="Flowchart: Connector 5"/>
          <p:cNvSpPr/>
          <p:nvPr/>
        </p:nvSpPr>
        <p:spPr>
          <a:xfrm>
            <a:off x="1596302" y="5589360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E</a:t>
            </a:r>
            <a:endParaRPr lang="en-US" sz="3000" dirty="0"/>
          </a:p>
        </p:txBody>
      </p:sp>
      <p:sp>
        <p:nvSpPr>
          <p:cNvPr id="7" name="Flowchart: Connector 6"/>
          <p:cNvSpPr/>
          <p:nvPr/>
        </p:nvSpPr>
        <p:spPr>
          <a:xfrm>
            <a:off x="675910" y="3207919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sp>
        <p:nvSpPr>
          <p:cNvPr id="9" name="Flowchart: Connector 8"/>
          <p:cNvSpPr/>
          <p:nvPr/>
        </p:nvSpPr>
        <p:spPr>
          <a:xfrm>
            <a:off x="3635896" y="3687122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2121260" y="4293096"/>
            <a:ext cx="756084" cy="79208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13" name="Straight Connector 12"/>
          <p:cNvCxnSpPr>
            <a:stCxn id="4" idx="4"/>
            <a:endCxn id="7" idx="0"/>
          </p:cNvCxnSpPr>
          <p:nvPr/>
        </p:nvCxnSpPr>
        <p:spPr>
          <a:xfrm flipH="1">
            <a:off x="1053952" y="2577480"/>
            <a:ext cx="79666" cy="630439"/>
          </a:xfrm>
          <a:prstGeom prst="line">
            <a:avLst/>
          </a:prstGeom>
          <a:ln w="63500">
            <a:solidFill>
              <a:schemeClr val="accent4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 flipH="1">
            <a:off x="2499302" y="3084903"/>
            <a:ext cx="680000" cy="1208193"/>
          </a:xfrm>
          <a:prstGeom prst="line">
            <a:avLst/>
          </a:prstGeom>
          <a:ln w="63500">
            <a:solidFill>
              <a:schemeClr val="accent4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7" idx="6"/>
          </p:cNvCxnSpPr>
          <p:nvPr/>
        </p:nvCxnSpPr>
        <p:spPr>
          <a:xfrm flipH="1" flipV="1">
            <a:off x="1431994" y="3603963"/>
            <a:ext cx="2203902" cy="479203"/>
          </a:xfrm>
          <a:prstGeom prst="line">
            <a:avLst/>
          </a:prstGeom>
          <a:ln w="63500">
            <a:solidFill>
              <a:schemeClr val="accent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1"/>
            <a:endCxn id="7" idx="4"/>
          </p:cNvCxnSpPr>
          <p:nvPr/>
        </p:nvCxnSpPr>
        <p:spPr>
          <a:xfrm flipH="1" flipV="1">
            <a:off x="1053952" y="4000007"/>
            <a:ext cx="653076" cy="1705352"/>
          </a:xfrm>
          <a:prstGeom prst="line">
            <a:avLst/>
          </a:prstGeom>
          <a:ln w="63500">
            <a:solidFill>
              <a:schemeClr val="accent4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1"/>
            <a:endCxn id="7" idx="5"/>
          </p:cNvCxnSpPr>
          <p:nvPr/>
        </p:nvCxnSpPr>
        <p:spPr>
          <a:xfrm flipH="1" flipV="1">
            <a:off x="1321268" y="3884008"/>
            <a:ext cx="910718" cy="525087"/>
          </a:xfrm>
          <a:prstGeom prst="line">
            <a:avLst/>
          </a:prstGeom>
          <a:ln w="63500">
            <a:solidFill>
              <a:schemeClr val="accent4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  <a:endCxn id="6" idx="0"/>
          </p:cNvCxnSpPr>
          <p:nvPr/>
        </p:nvCxnSpPr>
        <p:spPr>
          <a:xfrm flipH="1">
            <a:off x="1974344" y="4969185"/>
            <a:ext cx="257642" cy="620175"/>
          </a:xfrm>
          <a:prstGeom prst="line">
            <a:avLst/>
          </a:prstGeom>
          <a:ln w="63500">
            <a:solidFill>
              <a:schemeClr val="accent4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3"/>
            <a:endCxn id="6" idx="7"/>
          </p:cNvCxnSpPr>
          <p:nvPr/>
        </p:nvCxnSpPr>
        <p:spPr>
          <a:xfrm flipH="1">
            <a:off x="2241660" y="4363211"/>
            <a:ext cx="1504962" cy="1342148"/>
          </a:xfrm>
          <a:prstGeom prst="line">
            <a:avLst/>
          </a:prstGeom>
          <a:ln w="63500">
            <a:solidFill>
              <a:schemeClr val="accent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1"/>
            <a:endCxn id="4" idx="5"/>
          </p:cNvCxnSpPr>
          <p:nvPr/>
        </p:nvCxnSpPr>
        <p:spPr>
          <a:xfrm flipH="1" flipV="1">
            <a:off x="1400934" y="2461481"/>
            <a:ext cx="2345688" cy="1341640"/>
          </a:xfrm>
          <a:prstGeom prst="line">
            <a:avLst/>
          </a:prstGeom>
          <a:ln w="63500">
            <a:solidFill>
              <a:schemeClr val="accent4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 Diagonal Corner Rectangle 26"/>
          <p:cNvSpPr/>
          <p:nvPr/>
        </p:nvSpPr>
        <p:spPr>
          <a:xfrm>
            <a:off x="4716016" y="4775216"/>
            <a:ext cx="2880320" cy="1008112"/>
          </a:xfrm>
          <a:prstGeom prst="round2Diag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75706" y="4757286"/>
            <a:ext cx="1358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110101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8232" y="5183161"/>
            <a:ext cx="1358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101011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98184" y="4757286"/>
            <a:ext cx="4940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98184" y="5187973"/>
            <a:ext cx="4780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7" name="Straight Connector 36"/>
          <p:cNvCxnSpPr>
            <a:stCxn id="27" idx="2"/>
          </p:cNvCxnSpPr>
          <p:nvPr/>
        </p:nvCxnSpPr>
        <p:spPr>
          <a:xfrm flipH="1" flipV="1">
            <a:off x="3179302" y="4969185"/>
            <a:ext cx="1536714" cy="310087"/>
          </a:xfrm>
          <a:prstGeom prst="line">
            <a:avLst/>
          </a:prstGeom>
          <a:ln w="25400">
            <a:solidFill>
              <a:schemeClr val="accent2"/>
            </a:solidFill>
            <a:headEnd type="triangle"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1916832"/>
            <a:ext cx="432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/>
              <a:t>Greedy Algorithm: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dirty="0" smtClean="0"/>
              <a:t>“Longest” Path in DAG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/>
              <a:t>Spanning Sequences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dirty="0" smtClean="0"/>
              <a:t>Potential key bits</a:t>
            </a:r>
          </a:p>
        </p:txBody>
      </p:sp>
    </p:spTree>
    <p:extLst>
      <p:ext uri="{BB962C8B-B14F-4D97-AF65-F5344CB8AC3E}">
        <p14:creationId xmlns:p14="http://schemas.microsoft.com/office/powerpoint/2010/main" val="1590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Combining Spanning Sequences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3568" y="1556792"/>
            <a:ext cx="792088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10*011*110101*101-10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1000111-101010101110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100011*1101-10101110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011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*1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101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101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06095" y="4195585"/>
            <a:ext cx="675826" cy="689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5616" y="5949280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UNCERTAINTY OKEY, NO ERROR ALLOWED!!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36658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Access-Driven Cache Timing Channel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8606" y="3441724"/>
            <a:ext cx="6358083" cy="720080"/>
          </a:xfrm>
          <a:prstGeom prst="rect">
            <a:avLst/>
          </a:prstGeom>
          <a:noFill/>
          <a:ln w="508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Virtualization (</a:t>
            </a:r>
            <a:r>
              <a:rPr lang="en-US" sz="2400" b="1" dirty="0" err="1" smtClean="0">
                <a:solidFill>
                  <a:schemeClr val="tx1"/>
                </a:solidFill>
              </a:rPr>
              <a:t>Xen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18202" y="1212982"/>
            <a:ext cx="1381590" cy="2072002"/>
            <a:chOff x="935207" y="1419459"/>
            <a:chExt cx="1381590" cy="2072002"/>
          </a:xfrm>
        </p:grpSpPr>
        <p:grpSp>
          <p:nvGrpSpPr>
            <p:cNvPr id="23" name="Group 22"/>
            <p:cNvGrpSpPr/>
            <p:nvPr/>
          </p:nvGrpSpPr>
          <p:grpSpPr>
            <a:xfrm>
              <a:off x="935207" y="1911902"/>
              <a:ext cx="1381590" cy="1579559"/>
              <a:chOff x="1763688" y="1695878"/>
              <a:chExt cx="1381590" cy="157955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63688" y="1695878"/>
                <a:ext cx="1381590" cy="1574630"/>
              </a:xfrm>
              <a:prstGeom prst="rect">
                <a:avLst/>
              </a:prstGeom>
              <a:noFill/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63688" y="2782994"/>
                <a:ext cx="13815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Attacker</a:t>
                </a:r>
                <a:endParaRPr lang="en-US" sz="2600" b="1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1597" y="1762698"/>
                <a:ext cx="1133933" cy="1133933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118975" y="1419459"/>
              <a:ext cx="10140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VM</a:t>
              </a:r>
              <a:endParaRPr lang="en-US" sz="2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00192" y="1203434"/>
            <a:ext cx="1381590" cy="2081550"/>
            <a:chOff x="6574786" y="1419458"/>
            <a:chExt cx="1381590" cy="208155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4786" y="1921449"/>
              <a:ext cx="1381590" cy="1579559"/>
              <a:chOff x="6221466" y="1695878"/>
              <a:chExt cx="1381590" cy="157955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01" y="1700808"/>
                <a:ext cx="1080120" cy="115078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444208" y="2782994"/>
                <a:ext cx="11521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Victim</a:t>
                </a:r>
                <a:endParaRPr lang="en-US" sz="26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21466" y="1695878"/>
                <a:ext cx="1381590" cy="1574629"/>
              </a:xfrm>
              <a:prstGeom prst="rect">
                <a:avLst/>
              </a:prstGeom>
              <a:noFill/>
              <a:ln w="508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786651" y="1419458"/>
              <a:ext cx="10140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/>
                <a:t>VM</a:t>
              </a:r>
              <a:endParaRPr lang="en-US" sz="2600" b="1" dirty="0"/>
            </a:p>
          </p:txBody>
        </p:sp>
      </p:grpSp>
      <p:sp>
        <p:nvSpPr>
          <p:cNvPr id="27" name="Left Arrow 26"/>
          <p:cNvSpPr/>
          <p:nvPr/>
        </p:nvSpPr>
        <p:spPr>
          <a:xfrm>
            <a:off x="3131840" y="2060848"/>
            <a:ext cx="2592288" cy="914465"/>
          </a:xfrm>
          <a:prstGeom prst="leftArrow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Crypto Keys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677" y="2947010"/>
            <a:ext cx="2586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/>
              <a:t>Side Channels</a:t>
            </a:r>
            <a:endParaRPr lang="en-US" sz="30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59632" y="4581128"/>
            <a:ext cx="6400151" cy="1938992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i="1" dirty="0" smtClean="0"/>
              <a:t>An open problem: </a:t>
            </a:r>
          </a:p>
          <a:p>
            <a:r>
              <a:rPr lang="en-US" sz="3000" b="1" i="1" dirty="0" smtClean="0"/>
              <a:t>	Are cryptographic </a:t>
            </a:r>
            <a:r>
              <a:rPr lang="en-US" sz="3000" b="1" i="1" dirty="0"/>
              <a:t>side channel </a:t>
            </a:r>
            <a:r>
              <a:rPr lang="en-US" sz="3000" b="1" i="1" dirty="0" smtClean="0"/>
              <a:t>	attacks possible in virtualization 	environment?</a:t>
            </a:r>
            <a:endParaRPr lang="en-US" sz="3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0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957"/>
    </mc:Choice>
    <mc:Fallback xmlns="">
      <p:transition advTm="5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1743199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Cross-VM Side Channel Probing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128" y="1743199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Cache </a:t>
            </a:r>
            <a:r>
              <a:rPr lang="en-US" sz="2800" b="1" dirty="0" smtClean="0">
                <a:solidFill>
                  <a:schemeClr val="tx1"/>
                </a:solidFill>
              </a:rPr>
              <a:t>Pattern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lassification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4551511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Noise </a:t>
            </a:r>
            <a:r>
              <a:rPr lang="en-US" sz="2800" b="1" dirty="0" smtClean="0">
                <a:solidFill>
                  <a:schemeClr val="tx1"/>
                </a:solidFill>
              </a:rPr>
              <a:t>Reduction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4568060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Code-Path </a:t>
            </a:r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eassembly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3275856" y="2463279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9" idx="0"/>
          </p:cNvCxnSpPr>
          <p:nvPr/>
        </p:nvCxnSpPr>
        <p:spPr>
          <a:xfrm rot="5400000">
            <a:off x="3815916" y="1527175"/>
            <a:ext cx="1368152" cy="468052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>
            <a:off x="3275856" y="5271591"/>
            <a:ext cx="2448272" cy="1654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59832" y="2021939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Vectors of cache measurements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2266" y="3432482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Sequences of SVM-classified labels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864198"/>
            <a:ext cx="240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Fragments of code path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81721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68306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50318" y="5991671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68306" y="5991670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38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98"/>
    </mc:Choice>
    <mc:Fallback xmlns="">
      <p:transition advTm="429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Intel </a:t>
            </a:r>
            <a:r>
              <a:rPr lang="en-US" dirty="0" err="1" smtClean="0"/>
              <a:t>Yorkfield</a:t>
            </a:r>
            <a:r>
              <a:rPr lang="en-US" dirty="0" smtClean="0"/>
              <a:t> processor</a:t>
            </a:r>
          </a:p>
          <a:p>
            <a:pPr lvl="1"/>
            <a:r>
              <a:rPr lang="en-US" dirty="0" smtClean="0"/>
              <a:t>4 cores, 32KB L1 instruction cache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+ </a:t>
            </a:r>
            <a:r>
              <a:rPr lang="en-US" dirty="0" err="1" smtClean="0"/>
              <a:t>linux</a:t>
            </a:r>
            <a:r>
              <a:rPr lang="en-US" dirty="0" smtClean="0"/>
              <a:t> + </a:t>
            </a:r>
            <a:r>
              <a:rPr lang="en-US" dirty="0" err="1" smtClean="0"/>
              <a:t>GnuPG</a:t>
            </a:r>
            <a:r>
              <a:rPr lang="en-US" dirty="0" smtClean="0"/>
              <a:t> + </a:t>
            </a:r>
            <a:r>
              <a:rPr lang="en-US" dirty="0" err="1" smtClean="0"/>
              <a:t>libgcrypt</a:t>
            </a:r>
            <a:endParaRPr lang="en-US" dirty="0" smtClean="0"/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 4.0</a:t>
            </a:r>
          </a:p>
          <a:p>
            <a:pPr lvl="1"/>
            <a:r>
              <a:rPr lang="en-US" dirty="0" smtClean="0"/>
              <a:t>Ubuntu 10.04, kernel version 2.6.32.16</a:t>
            </a:r>
          </a:p>
          <a:p>
            <a:pPr lvl="1"/>
            <a:r>
              <a:rPr lang="en-US" dirty="0" smtClean="0"/>
              <a:t>Victim runs </a:t>
            </a:r>
            <a:r>
              <a:rPr lang="en-US" dirty="0" err="1" smtClean="0"/>
              <a:t>GnuPG</a:t>
            </a:r>
            <a:r>
              <a:rPr lang="en-US" dirty="0" smtClean="0"/>
              <a:t> v.2.0.19 </a:t>
            </a:r>
            <a:r>
              <a:rPr lang="en-US" dirty="0"/>
              <a:t>(latest)</a:t>
            </a:r>
          </a:p>
          <a:p>
            <a:pPr lvl="1"/>
            <a:r>
              <a:rPr lang="en-US" dirty="0" err="1" smtClean="0"/>
              <a:t>libgcrypt</a:t>
            </a:r>
            <a:r>
              <a:rPr lang="en-US" dirty="0" smtClean="0"/>
              <a:t> 1.5.0 (latest)</a:t>
            </a:r>
          </a:p>
          <a:p>
            <a:pPr lvl="1"/>
            <a:r>
              <a:rPr lang="en-US" dirty="0" err="1" smtClean="0"/>
              <a:t>ElGamal</a:t>
            </a:r>
            <a:r>
              <a:rPr lang="en-US" dirty="0" smtClean="0"/>
              <a:t>, 4096 bits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42" y="260648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977"/>
    </mc:Choice>
    <mc:Fallback xmlns="">
      <p:transition advTm="3297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b="1" dirty="0" smtClean="0"/>
              <a:t>Work-Conserving Scheduler</a:t>
            </a:r>
          </a:p>
          <a:p>
            <a:pPr lvl="1"/>
            <a:r>
              <a:rPr lang="en-US" dirty="0" smtClean="0"/>
              <a:t>300,000,000 </a:t>
            </a:r>
            <a:r>
              <a:rPr lang="en-US" dirty="0"/>
              <a:t>p</a:t>
            </a:r>
            <a:r>
              <a:rPr lang="en-US" dirty="0" smtClean="0"/>
              <a:t>rime-probe results (6 hours)</a:t>
            </a:r>
          </a:p>
          <a:p>
            <a:pPr lvl="1"/>
            <a:r>
              <a:rPr lang="en-US" dirty="0" smtClean="0"/>
              <a:t>Over 300 key fragments</a:t>
            </a:r>
          </a:p>
          <a:p>
            <a:pPr lvl="1"/>
            <a:r>
              <a:rPr lang="en-US" dirty="0" smtClean="0"/>
              <a:t>Brute </a:t>
            </a:r>
            <a:r>
              <a:rPr lang="en-US" dirty="0"/>
              <a:t>f</a:t>
            </a:r>
            <a:r>
              <a:rPr lang="en-US" dirty="0" smtClean="0"/>
              <a:t>orce the key in ~9800 guesses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Non-Work-Conserving Scheduler</a:t>
            </a:r>
          </a:p>
          <a:p>
            <a:pPr lvl="1"/>
            <a:r>
              <a:rPr lang="en-US" dirty="0" smtClean="0"/>
              <a:t>1,900,000,000 </a:t>
            </a:r>
            <a:r>
              <a:rPr lang="en-US" dirty="0"/>
              <a:t>prime-probe results (</a:t>
            </a:r>
            <a:r>
              <a:rPr lang="en-US" dirty="0" smtClean="0"/>
              <a:t>45 </a:t>
            </a:r>
            <a:r>
              <a:rPr lang="en-US" dirty="0"/>
              <a:t>hours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Over 300 key fragments</a:t>
            </a:r>
          </a:p>
          <a:p>
            <a:pPr lvl="1"/>
            <a:r>
              <a:rPr lang="en-US" dirty="0" smtClean="0"/>
              <a:t>Brute </a:t>
            </a:r>
            <a:r>
              <a:rPr lang="en-US" dirty="0"/>
              <a:t>force the key </a:t>
            </a:r>
            <a:r>
              <a:rPr lang="en-US" dirty="0" smtClean="0"/>
              <a:t>in ~6600 </a:t>
            </a:r>
            <a:r>
              <a:rPr lang="en-US" dirty="0"/>
              <a:t>guesses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42" y="260648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954"/>
    </mc:Choice>
    <mc:Fallback xmlns="">
      <p:transition advTm="87954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13" y="332656"/>
            <a:ext cx="1656883" cy="144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combination of techniques </a:t>
            </a:r>
          </a:p>
          <a:p>
            <a:pPr lvl="1"/>
            <a:r>
              <a:rPr lang="en-US" b="1" dirty="0" smtClean="0"/>
              <a:t>IPI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b="1" dirty="0" smtClean="0"/>
              <a:t>SVM + HMM + Sequence Assembly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Demonstrate </a:t>
            </a:r>
            <a:r>
              <a:rPr lang="en-US" dirty="0"/>
              <a:t>a cross-VM </a:t>
            </a:r>
            <a:r>
              <a:rPr lang="en-US" dirty="0" smtClean="0"/>
              <a:t>access-driven cache-based side-channel attack</a:t>
            </a:r>
          </a:p>
          <a:p>
            <a:pPr lvl="1"/>
            <a:r>
              <a:rPr lang="en-US" b="1" dirty="0" smtClean="0"/>
              <a:t>Multi-core </a:t>
            </a:r>
            <a:r>
              <a:rPr lang="en-US" dirty="0" smtClean="0"/>
              <a:t>processors</a:t>
            </a:r>
            <a:r>
              <a:rPr lang="en-US" b="1" dirty="0" smtClean="0"/>
              <a:t> without SMT</a:t>
            </a:r>
          </a:p>
          <a:p>
            <a:pPr lvl="1"/>
            <a:r>
              <a:rPr lang="en-US" dirty="0" smtClean="0"/>
              <a:t>Sufficient </a:t>
            </a:r>
            <a:r>
              <a:rPr lang="en-US" dirty="0"/>
              <a:t>fidelity to </a:t>
            </a:r>
            <a:r>
              <a:rPr lang="en-US" dirty="0" err="1"/>
              <a:t>exfiltrate</a:t>
            </a:r>
            <a:r>
              <a:rPr lang="en-US" dirty="0"/>
              <a:t> </a:t>
            </a:r>
            <a:r>
              <a:rPr lang="en-US" b="1" dirty="0" smtClean="0"/>
              <a:t>cryptographic </a:t>
            </a:r>
            <a:r>
              <a:rPr lang="en-US" dirty="0" smtClean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5684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426"/>
    </mc:Choice>
    <mc:Fallback xmlns="">
      <p:transition advTm="39426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Questions? </a:t>
            </a:r>
          </a:p>
          <a:p>
            <a:r>
              <a:rPr lang="en-US" sz="4000" dirty="0" smtClean="0"/>
              <a:t>Please contact: yinqian@cs.unc.edu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88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98"/>
    </mc:Choice>
    <mc:Fallback xmlns="">
      <p:transition spd="slow" advTm="2749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Work</a:t>
            </a:r>
            <a:endParaRPr lang="en-US" b="1" dirty="0"/>
          </a:p>
        </p:txBody>
      </p:sp>
      <p:graphicFrame>
        <p:nvGraphicFramePr>
          <p:cNvPr id="59" name="Content Placeholder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732258"/>
              </p:ext>
            </p:extLst>
          </p:nvPr>
        </p:nvGraphicFramePr>
        <p:xfrm>
          <a:off x="323529" y="1412776"/>
          <a:ext cx="849694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1"/>
                <a:gridCol w="1224136"/>
                <a:gridCol w="1944216"/>
                <a:gridCol w="1152128"/>
                <a:gridCol w="136815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Publication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Multi-Core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Virtualization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w/o SMT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Target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Percival 2005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RSA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Osvik</a:t>
                      </a:r>
                      <a:r>
                        <a:rPr lang="en-US" sz="2400" dirty="0" smtClean="0"/>
                        <a:t> et</a:t>
                      </a:r>
                      <a:r>
                        <a:rPr lang="en-US" sz="2400" baseline="0" dirty="0" smtClean="0"/>
                        <a:t> al. 2006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Neve</a:t>
                      </a:r>
                      <a:r>
                        <a:rPr lang="en-US" sz="2400" dirty="0" smtClean="0"/>
                        <a:t> et al. 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Aciicmez</a:t>
                      </a:r>
                      <a:r>
                        <a:rPr lang="en-US" sz="2400" dirty="0" smtClean="0"/>
                        <a:t> 2007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RSA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Aciicmez</a:t>
                      </a:r>
                      <a:r>
                        <a:rPr lang="en-US" sz="2400" dirty="0" smtClean="0"/>
                        <a:t> et al.  2010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DSA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Bangerter</a:t>
                      </a:r>
                      <a:r>
                        <a:rPr lang="en-US" sz="2400" dirty="0" smtClean="0"/>
                        <a:t> 2011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2327453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2759501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369560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35911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232401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277054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323703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370533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59" y="4127653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3" y="4638077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32" y="369560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40" y="4112413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05" y="4617223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44" y="3140968"/>
            <a:ext cx="443115" cy="410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4" y="4548191"/>
            <a:ext cx="443115" cy="41062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362873" y="1429353"/>
            <a:ext cx="1951631" cy="355560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314504" y="1429352"/>
            <a:ext cx="1137817" cy="35556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095827" y="1430594"/>
            <a:ext cx="1267046" cy="355655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3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364"/>
    </mc:Choice>
    <mc:Fallback xmlns="">
      <p:transition advTm="61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 animBg="1"/>
      <p:bldP spid="61" grpId="0" animBg="1"/>
      <p:bldP spid="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Work</a:t>
            </a:r>
            <a:endParaRPr lang="en-US" b="1" dirty="0"/>
          </a:p>
        </p:txBody>
      </p:sp>
      <p:graphicFrame>
        <p:nvGraphicFramePr>
          <p:cNvPr id="59" name="Content Placeholder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03872"/>
              </p:ext>
            </p:extLst>
          </p:nvPr>
        </p:nvGraphicFramePr>
        <p:xfrm>
          <a:off x="323529" y="1412776"/>
          <a:ext cx="849694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1"/>
                <a:gridCol w="1224136"/>
                <a:gridCol w="1944216"/>
                <a:gridCol w="1152128"/>
                <a:gridCol w="136815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Publication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Multi-Core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Virtualization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w/o SMT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Target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Percival 2005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RSA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Osvik</a:t>
                      </a:r>
                      <a:r>
                        <a:rPr lang="en-US" sz="2400" dirty="0" smtClean="0"/>
                        <a:t> et</a:t>
                      </a:r>
                      <a:r>
                        <a:rPr lang="en-US" sz="2400" baseline="0" dirty="0" smtClean="0"/>
                        <a:t> al. 2006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Neve</a:t>
                      </a:r>
                      <a:r>
                        <a:rPr lang="en-US" sz="2400" dirty="0" smtClean="0"/>
                        <a:t> et al. 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Aciicmez</a:t>
                      </a:r>
                      <a:r>
                        <a:rPr lang="en-US" sz="2400" dirty="0" smtClean="0"/>
                        <a:t> 2007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RSA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Ristenpart</a:t>
                      </a:r>
                      <a:r>
                        <a:rPr lang="en-US" sz="2400" dirty="0" smtClean="0"/>
                        <a:t> el al. 2009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/>
                        <a:t>load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Aciicmez</a:t>
                      </a:r>
                      <a:r>
                        <a:rPr lang="en-US" sz="2400" dirty="0" smtClean="0"/>
                        <a:t> et al.  2010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DSA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Bangerter</a:t>
                      </a:r>
                      <a:r>
                        <a:rPr lang="en-US" sz="2400" dirty="0" smtClean="0"/>
                        <a:t> 2011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323528" y="4077072"/>
            <a:ext cx="8496944" cy="40348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232401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277054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323703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370533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59" y="458598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3" y="506031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2327453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2759501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369560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15904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44" y="3140968"/>
            <a:ext cx="443115" cy="4106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4" y="4980058"/>
            <a:ext cx="443115" cy="410621"/>
          </a:xfrm>
          <a:prstGeom prst="rect">
            <a:avLst/>
          </a:prstGeom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32" y="369560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73" y="461646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33" y="5049090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77" y="4077072"/>
            <a:ext cx="443115" cy="41062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3" y="4077072"/>
            <a:ext cx="443115" cy="4106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54" y="4077072"/>
            <a:ext cx="443115" cy="410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304520"/>
      </p:ext>
    </p:extLst>
  </p:cSld>
  <p:clrMapOvr>
    <a:masterClrMapping/>
  </p:clrMapOvr>
  <p:transition advTm="47424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Work</a:t>
            </a:r>
            <a:endParaRPr lang="en-US" b="1" dirty="0"/>
          </a:p>
        </p:txBody>
      </p:sp>
      <p:graphicFrame>
        <p:nvGraphicFramePr>
          <p:cNvPr id="59" name="Content Placeholder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311061"/>
              </p:ext>
            </p:extLst>
          </p:nvPr>
        </p:nvGraphicFramePr>
        <p:xfrm>
          <a:off x="323529" y="1412776"/>
          <a:ext cx="849694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1"/>
                <a:gridCol w="1224136"/>
                <a:gridCol w="1944216"/>
                <a:gridCol w="1152128"/>
                <a:gridCol w="136815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Publication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Multi-Core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Virtualization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w/o SMT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Target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Percival 2005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RSA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Osvik</a:t>
                      </a:r>
                      <a:r>
                        <a:rPr lang="en-US" sz="2400" dirty="0" smtClean="0"/>
                        <a:t> et</a:t>
                      </a:r>
                      <a:r>
                        <a:rPr lang="en-US" sz="2400" baseline="0" dirty="0" smtClean="0"/>
                        <a:t> al. 2006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Neve</a:t>
                      </a:r>
                      <a:r>
                        <a:rPr lang="en-US" sz="2400" dirty="0" smtClean="0"/>
                        <a:t> et al. 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Aciicmez</a:t>
                      </a:r>
                      <a:r>
                        <a:rPr lang="en-US" sz="2400" dirty="0" smtClean="0"/>
                        <a:t> 2007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RSA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Ristenpart</a:t>
                      </a:r>
                      <a:r>
                        <a:rPr lang="en-US" sz="2400" dirty="0" smtClean="0"/>
                        <a:t> el al. 2009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load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Aciicmez</a:t>
                      </a:r>
                      <a:r>
                        <a:rPr lang="en-US" sz="2400" dirty="0" smtClean="0"/>
                        <a:t> et al.  2010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DSA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Bangerter</a:t>
                      </a:r>
                      <a:r>
                        <a:rPr lang="en-US" sz="2400" dirty="0" smtClean="0"/>
                        <a:t> 2011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/>
                        <a:t>Our</a:t>
                      </a:r>
                      <a:r>
                        <a:rPr lang="en-US" sz="2400" b="1" baseline="0" dirty="0" smtClean="0"/>
                        <a:t> work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 smtClean="0"/>
                        <a:t>ElGamal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5425440"/>
            <a:ext cx="8496944" cy="45183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232401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277054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323703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98" y="370533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59" y="458598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3" y="506031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77" y="5466651"/>
            <a:ext cx="443115" cy="410621"/>
          </a:xfrm>
          <a:prstGeom prst="rect">
            <a:avLst/>
          </a:prstGeom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2327453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2759501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369560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15904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44" y="3140968"/>
            <a:ext cx="443115" cy="4106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4" y="4980058"/>
            <a:ext cx="443115" cy="4106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3" y="5466651"/>
            <a:ext cx="443115" cy="410621"/>
          </a:xfrm>
          <a:prstGeom prst="rect">
            <a:avLst/>
          </a:prstGeom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32" y="3695605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73" y="4616469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33" y="5049090"/>
            <a:ext cx="299988" cy="3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54" y="5466651"/>
            <a:ext cx="443115" cy="41062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77" y="4077072"/>
            <a:ext cx="443115" cy="41062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3" y="4077072"/>
            <a:ext cx="443115" cy="4106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54" y="4077072"/>
            <a:ext cx="443115" cy="410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030502"/>
      </p:ext>
    </p:extLst>
  </p:cSld>
  <p:clrMapOvr>
    <a:masterClrMapping/>
  </p:clrMapOvr>
  <p:transition spd="med" advTm="3811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1743199"/>
            <a:ext cx="2232248" cy="1440160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Cross-VM Side Channel Probing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128" y="1743199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Cache </a:t>
            </a:r>
            <a:r>
              <a:rPr lang="en-US" sz="2800" b="1" dirty="0" smtClean="0">
                <a:solidFill>
                  <a:schemeClr val="tx1"/>
                </a:solidFill>
              </a:rPr>
              <a:t>Pattern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lassification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4551511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Noise </a:t>
            </a:r>
            <a:r>
              <a:rPr lang="en-US" sz="2800" b="1" dirty="0" smtClean="0">
                <a:solidFill>
                  <a:schemeClr val="tx1"/>
                </a:solidFill>
              </a:rPr>
              <a:t>Reduction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4568060"/>
            <a:ext cx="2232248" cy="1440160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Code-Path </a:t>
            </a:r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eassembly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3275856" y="2463279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9" idx="0"/>
          </p:cNvCxnSpPr>
          <p:nvPr/>
        </p:nvCxnSpPr>
        <p:spPr>
          <a:xfrm rot="5400000">
            <a:off x="3815916" y="1527175"/>
            <a:ext cx="1368152" cy="468052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>
            <a:off x="3275856" y="5271591"/>
            <a:ext cx="2448272" cy="1654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59832" y="2021939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Vectors of cache measurements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2266" y="3432482"/>
            <a:ext cx="271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Sequences of SVM-classified labels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864198"/>
            <a:ext cx="240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Fragments of code path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81721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68306" y="1281534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50318" y="5991671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68306" y="5991670"/>
            <a:ext cx="1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Stage </a:t>
            </a:r>
            <a:r>
              <a:rPr lang="en-US" sz="2400" b="1" dirty="0" smtClean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34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404"/>
    </mc:Choice>
    <mc:Fallback xmlns="">
      <p:transition advTm="284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Digress: </a:t>
            </a:r>
            <a:r>
              <a:rPr lang="en-US" b="1" i="1" dirty="0" smtClean="0"/>
              <a:t>Prime-Probe Protocol</a:t>
            </a:r>
            <a:endParaRPr lang="en-US" sz="2800" b="1" i="1" baseline="30000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65682"/>
            <a:ext cx="1080120" cy="115078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7" y="1682531"/>
            <a:ext cx="1133933" cy="113393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8028384" y="34290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228184" y="281646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PROBE</a:t>
            </a:r>
            <a:endParaRPr lang="en-US" sz="3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195736" y="279439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PRIME-PROBE Interval</a:t>
            </a:r>
            <a:endParaRPr lang="en-US" sz="3000" b="1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87" y="1628800"/>
            <a:ext cx="1133933" cy="1133933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611560" y="2794398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PRIME</a:t>
            </a:r>
            <a:endParaRPr lang="en-US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69" y="4509119"/>
            <a:ext cx="1598431" cy="211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Brace 4"/>
          <p:cNvSpPr/>
          <p:nvPr/>
        </p:nvSpPr>
        <p:spPr>
          <a:xfrm rot="5400000">
            <a:off x="7155508" y="3067311"/>
            <a:ext cx="435351" cy="201622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3528" y="422108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59632" y="422108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95736" y="422108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31840" y="422108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67944" y="422108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04048" y="422108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528" y="458112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59632" y="458112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95736" y="458112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31840" y="458112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67944" y="458112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04048" y="458112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3528" y="494116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59632" y="494116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95736" y="494116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31840" y="494116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7944" y="494116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04048" y="494116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3528" y="530120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9632" y="530120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95736" y="530120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31840" y="530120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67944" y="530120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04048" y="5301208"/>
            <a:ext cx="936104" cy="360040"/>
          </a:xfrm>
          <a:prstGeom prst="rect">
            <a:avLst/>
          </a:prstGeom>
          <a:solidFill>
            <a:schemeClr val="bg1"/>
          </a:solidFill>
          <a:ln w="12700"/>
          <a:scene3d>
            <a:camera prst="perspectiveFront"/>
            <a:lightRig rig="threePt" dir="t"/>
          </a:scene3d>
          <a:sp3d>
            <a:bevelT h="1143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23528" y="4221088"/>
            <a:ext cx="5616624" cy="144016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3528" y="4221088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59632" y="4221088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95736" y="4221088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31840" y="4221088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067944" y="4221088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004048" y="4221088"/>
            <a:ext cx="936104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5400000">
            <a:off x="5307038" y="5435465"/>
            <a:ext cx="330424" cy="969868"/>
          </a:xfrm>
          <a:prstGeom prst="rightBrace">
            <a:avLst>
              <a:gd name="adj1" fmla="val 45899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499992" y="599167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Cache Set</a:t>
            </a:r>
            <a:endParaRPr lang="en-US" sz="2400" b="1" dirty="0"/>
          </a:p>
        </p:txBody>
      </p:sp>
      <p:sp>
        <p:nvSpPr>
          <p:cNvPr id="63" name="Rectangle 62"/>
          <p:cNvSpPr/>
          <p:nvPr/>
        </p:nvSpPr>
        <p:spPr>
          <a:xfrm>
            <a:off x="323529" y="5733256"/>
            <a:ext cx="2952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4-way set associative </a:t>
            </a:r>
            <a:r>
              <a:rPr lang="en-US" sz="2400" b="1" dirty="0" smtClean="0"/>
              <a:t>L1 I-Cache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8" y="3645024"/>
            <a:ext cx="528930" cy="5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82" y="3645024"/>
            <a:ext cx="528930" cy="5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86" y="3645024"/>
            <a:ext cx="528930" cy="5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90" y="3645024"/>
            <a:ext cx="528930" cy="5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528930" cy="5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98" y="3645024"/>
            <a:ext cx="528930" cy="5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Connector 58"/>
          <p:cNvCxnSpPr/>
          <p:nvPr/>
        </p:nvCxnSpPr>
        <p:spPr>
          <a:xfrm flipV="1">
            <a:off x="514678" y="3356296"/>
            <a:ext cx="8268400" cy="696"/>
          </a:xfrm>
          <a:prstGeom prst="line">
            <a:avLst/>
          </a:prstGeom>
          <a:ln w="127000">
            <a:headEnd type="diamond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5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355"/>
    </mc:Choice>
    <mc:Fallback xmlns="">
      <p:transition advTm="7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E27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0"/>
                            </p:stCondLst>
                            <p:childTnLst>
                              <p:par>
                                <p:cTn id="2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6.6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39.2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5.8|29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1.6|1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19.6|11.2|58.3|4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19.6|11.2|58.3|4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3.7|1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7.4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1117</Words>
  <Application>Microsoft Office PowerPoint</Application>
  <PresentationFormat>On-screen Show (4:3)</PresentationFormat>
  <Paragraphs>561</Paragraphs>
  <Slides>44</Slides>
  <Notes>38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Cross-VM Side Channels and Their Use to Extract Private Keys</vt:lpstr>
      <vt:lpstr>Motivation</vt:lpstr>
      <vt:lpstr>Security Isolation by Virtualization</vt:lpstr>
      <vt:lpstr>Access-Driven Cache Timing Channel</vt:lpstr>
      <vt:lpstr>Related Work</vt:lpstr>
      <vt:lpstr>Related Work</vt:lpstr>
      <vt:lpstr>Related Work</vt:lpstr>
      <vt:lpstr>Outline</vt:lpstr>
      <vt:lpstr>Digress: Prime-Probe Protocol</vt:lpstr>
      <vt:lpstr>Cross-VM Side Channel Probing</vt:lpstr>
      <vt:lpstr>Challenge: Observation Granularity</vt:lpstr>
      <vt:lpstr>Ideally …</vt:lpstr>
      <vt:lpstr>Inter-Processor Interrupts</vt:lpstr>
      <vt:lpstr>Cross-VM Side Channel Probing</vt:lpstr>
      <vt:lpstr>Outline</vt:lpstr>
      <vt:lpstr>Square-and-Multiply (libgcrypt)</vt:lpstr>
      <vt:lpstr>Cache Pattern Classification</vt:lpstr>
      <vt:lpstr>Support Vector Machine</vt:lpstr>
      <vt:lpstr>Support Vector Machine</vt:lpstr>
      <vt:lpstr>Outline</vt:lpstr>
      <vt:lpstr>Noise Reduction</vt:lpstr>
      <vt:lpstr>Hidden Markov Model</vt:lpstr>
      <vt:lpstr>Hidden Markov Model</vt:lpstr>
      <vt:lpstr>Hidden Markov Model</vt:lpstr>
      <vt:lpstr>Eliminate Non-Crypto Computation</vt:lpstr>
      <vt:lpstr>Eliminate Non-Crypto Computation</vt:lpstr>
      <vt:lpstr>Eliminate Non-Crypto Computation</vt:lpstr>
      <vt:lpstr>Key Extraction</vt:lpstr>
      <vt:lpstr>Multi-Core Processors</vt:lpstr>
      <vt:lpstr>Multi-Core Processors</vt:lpstr>
      <vt:lpstr>Multi-Core Processors</vt:lpstr>
      <vt:lpstr>From an Attacker’s Perspective</vt:lpstr>
      <vt:lpstr>Outline</vt:lpstr>
      <vt:lpstr>Code-Path Reassembly</vt:lpstr>
      <vt:lpstr>A DP/Graph Solution</vt:lpstr>
      <vt:lpstr>Correcting False Alignment</vt:lpstr>
      <vt:lpstr>Cross-Fragments Error Correction</vt:lpstr>
      <vt:lpstr>Fragments Stitching</vt:lpstr>
      <vt:lpstr>Combining Spanning Sequences</vt:lpstr>
      <vt:lpstr>Outline</vt:lpstr>
      <vt:lpstr>Evaluation</vt:lpstr>
      <vt:lpstr>Results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Cross-VM Side Channels and Their Use in Private Key Extraction</dc:title>
  <dc:creator>Y</dc:creator>
  <cp:lastModifiedBy>Yinqian</cp:lastModifiedBy>
  <cp:revision>1213</cp:revision>
  <dcterms:created xsi:type="dcterms:W3CDTF">2012-09-25T22:06:06Z</dcterms:created>
  <dcterms:modified xsi:type="dcterms:W3CDTF">2013-01-23T16:35:23Z</dcterms:modified>
</cp:coreProperties>
</file>